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816" r:id="rId3"/>
    <p:sldId id="817" r:id="rId4"/>
    <p:sldId id="818" r:id="rId5"/>
    <p:sldId id="819" r:id="rId6"/>
    <p:sldId id="820" r:id="rId7"/>
    <p:sldId id="821" r:id="rId8"/>
    <p:sldId id="822" r:id="rId9"/>
    <p:sldId id="715" r:id="rId10"/>
    <p:sldId id="767" r:id="rId11"/>
    <p:sldId id="768" r:id="rId12"/>
    <p:sldId id="769" r:id="rId13"/>
    <p:sldId id="770" r:id="rId14"/>
    <p:sldId id="771" r:id="rId15"/>
    <p:sldId id="772" r:id="rId16"/>
    <p:sldId id="773" r:id="rId17"/>
    <p:sldId id="774" r:id="rId18"/>
    <p:sldId id="775" r:id="rId19"/>
    <p:sldId id="776" r:id="rId20"/>
    <p:sldId id="827" r:id="rId21"/>
    <p:sldId id="780" r:id="rId22"/>
    <p:sldId id="777" r:id="rId23"/>
    <p:sldId id="778" r:id="rId24"/>
    <p:sldId id="782" r:id="rId25"/>
    <p:sldId id="783" r:id="rId26"/>
    <p:sldId id="781" r:id="rId27"/>
    <p:sldId id="784" r:id="rId28"/>
    <p:sldId id="785" r:id="rId29"/>
    <p:sldId id="787" r:id="rId30"/>
    <p:sldId id="786" r:id="rId31"/>
    <p:sldId id="788" r:id="rId32"/>
    <p:sldId id="789" r:id="rId33"/>
    <p:sldId id="790" r:id="rId34"/>
    <p:sldId id="791" r:id="rId35"/>
    <p:sldId id="815" r:id="rId36"/>
    <p:sldId id="814" r:id="rId37"/>
    <p:sldId id="793" r:id="rId38"/>
    <p:sldId id="794" r:id="rId39"/>
    <p:sldId id="800" r:id="rId40"/>
    <p:sldId id="801" r:id="rId41"/>
    <p:sldId id="802" r:id="rId42"/>
    <p:sldId id="804" r:id="rId43"/>
    <p:sldId id="823" r:id="rId44"/>
    <p:sldId id="824" r:id="rId45"/>
    <p:sldId id="825" r:id="rId46"/>
    <p:sldId id="828" r:id="rId47"/>
    <p:sldId id="826" r:id="rId48"/>
    <p:sldId id="805" r:id="rId49"/>
    <p:sldId id="806" r:id="rId50"/>
    <p:sldId id="807" r:id="rId51"/>
    <p:sldId id="808" r:id="rId52"/>
    <p:sldId id="810" r:id="rId53"/>
    <p:sldId id="809" r:id="rId54"/>
    <p:sldId id="811" r:id="rId55"/>
    <p:sldId id="812" r:id="rId56"/>
    <p:sldId id="813" r:id="rId57"/>
    <p:sldId id="734" r:id="rId5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sen" initials="M" lastIdx="1" clrIdx="0">
    <p:extLst>
      <p:ext uri="{19B8F6BF-5375-455C-9EA6-DF929625EA0E}">
        <p15:presenceInfo xmlns:p15="http://schemas.microsoft.com/office/powerpoint/2012/main" userId="Mohs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35"/>
    <a:srgbClr val="F69200"/>
    <a:srgbClr val="67ADAD"/>
    <a:srgbClr val="004811"/>
    <a:srgbClr val="FFFFFF"/>
    <a:srgbClr val="85AC91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9" autoAdjust="0"/>
    <p:restoredTop sz="83314" autoAdjust="0"/>
  </p:normalViewPr>
  <p:slideViewPr>
    <p:cSldViewPr>
      <p:cViewPr>
        <p:scale>
          <a:sx n="100" d="100"/>
          <a:sy n="100" d="100"/>
        </p:scale>
        <p:origin x="906" y="-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76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E1EBA-AC86-4632-8267-60DAA6EE8046}" type="datetimeFigureOut">
              <a:rPr lang="nl-NL" smtClean="0"/>
              <a:pPr/>
              <a:t>9-1-2017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2B7B-34A8-4724-86CF-428DD182CBE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158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F2B7B-34A8-4724-86CF-428DD182CBE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353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16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56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17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18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47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19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78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20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68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21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35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22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67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23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24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24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53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25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62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F2B7B-34A8-4724-86CF-428DD182CBE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6817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26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61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27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12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28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2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29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31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30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95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31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70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32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82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33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0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34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79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35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0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9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28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36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82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37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21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38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21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39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72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40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45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41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12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42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42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43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14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44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1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10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72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11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84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12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13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0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14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19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6EB30-8AC6-435D-A1FE-11966CD26C66}" type="slidenum">
              <a:rPr lang="en-US"/>
              <a:pPr/>
              <a:t>15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8" name="Rechthoek 7"/>
          <p:cNvSpPr/>
          <p:nvPr userDrawn="1"/>
        </p:nvSpPr>
        <p:spPr>
          <a:xfrm>
            <a:off x="695333" y="594000"/>
            <a:ext cx="10800000" cy="4212520"/>
          </a:xfrm>
          <a:prstGeom prst="rect">
            <a:avLst/>
          </a:prstGeom>
          <a:solidFill>
            <a:schemeClr val="tx2"/>
          </a:solidFill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28000" y="1003462"/>
            <a:ext cx="9936000" cy="533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27387" y="1650209"/>
            <a:ext cx="9936000" cy="533400"/>
          </a:xfr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buNone/>
              <a:defRPr sz="40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695333" y="5292000"/>
            <a:ext cx="10800000" cy="1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1128001" y="4078255"/>
            <a:ext cx="7128209" cy="635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001" y="6264000"/>
            <a:ext cx="3235743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79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ende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479307" y="6183340"/>
            <a:ext cx="11017360" cy="499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000" y="5940000"/>
            <a:ext cx="864000" cy="92924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155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3C365097-F7A1-4E8F-A4F8-66501BB545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3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4800E2-B324-44B6-9464-E73FDDCB5A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2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28000" y="1003462"/>
            <a:ext cx="9936000" cy="533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27387" y="1650209"/>
            <a:ext cx="9936000" cy="533400"/>
          </a:xfr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buNone/>
              <a:defRPr sz="4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695333" y="5292000"/>
            <a:ext cx="10800000" cy="1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1128001" y="4078255"/>
            <a:ext cx="7128209" cy="6350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001" y="6264000"/>
            <a:ext cx="3235743" cy="302400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>
          <a:xfrm>
            <a:off x="696000" y="594000"/>
            <a:ext cx="10800000" cy="5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</p:spTree>
    <p:extLst>
      <p:ext uri="{BB962C8B-B14F-4D97-AF65-F5344CB8AC3E}">
        <p14:creationId xmlns:p14="http://schemas.microsoft.com/office/powerpoint/2010/main" val="845441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6000" y="519336"/>
            <a:ext cx="108000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&lt;datum&gt;</a:t>
            </a: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&lt;Titel van de presentatie&gt;</a:t>
            </a: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6000" y="6414409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1968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&lt;datum&gt;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&lt;Titel van de presentatie&gt;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smtClean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Ondertitel 2"/>
          <p:cNvSpPr>
            <a:spLocks noGrp="1"/>
          </p:cNvSpPr>
          <p:nvPr>
            <p:ph type="subTitle" idx="1"/>
          </p:nvPr>
        </p:nvSpPr>
        <p:spPr>
          <a:xfrm>
            <a:off x="696000" y="1650209"/>
            <a:ext cx="10800000" cy="533400"/>
          </a:xfr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buNone/>
              <a:defRPr sz="4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8550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6000" y="1004344"/>
            <a:ext cx="10800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&lt;datum&gt;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&lt;Titel van de presentatie&gt;</a:t>
            </a:r>
            <a:endParaRPr lang="nl-NL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/>
          </p:nvPr>
        </p:nvSpPr>
        <p:spPr>
          <a:xfrm>
            <a:off x="6196800" y="1652400"/>
            <a:ext cx="5299867" cy="4125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4"/>
          </p:nvPr>
        </p:nvSpPr>
        <p:spPr>
          <a:xfrm>
            <a:off x="696384" y="1652001"/>
            <a:ext cx="5385600" cy="41249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6000" y="6414409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1451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6000" y="1004344"/>
            <a:ext cx="10800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&lt;datum&gt;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&lt;Titel van de presentatie&gt;</a:t>
            </a:r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4"/>
          </p:nvPr>
        </p:nvSpPr>
        <p:spPr>
          <a:xfrm>
            <a:off x="696384" y="1652400"/>
            <a:ext cx="5385600" cy="412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6196800" y="1652400"/>
            <a:ext cx="5299867" cy="4125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6000" y="6414409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7219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6000" y="1004344"/>
            <a:ext cx="10800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&lt;datum&gt;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&lt;Titel van de presentatie&gt;</a:t>
            </a:r>
            <a:endParaRPr lang="nl-NL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695334" y="1652400"/>
            <a:ext cx="10801333" cy="4125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6000" y="6414409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330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&lt;datum&gt;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&lt;Titel van de presentatie&gt;</a:t>
            </a:r>
            <a:endParaRPr lang="nl-NL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695334" y="592932"/>
            <a:ext cx="10801333" cy="518506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6000" y="6414409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585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12192000" cy="685799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grpSp>
        <p:nvGrpSpPr>
          <p:cNvPr id="25" name="Groep 24"/>
          <p:cNvGrpSpPr/>
          <p:nvPr userDrawn="1"/>
        </p:nvGrpSpPr>
        <p:grpSpPr>
          <a:xfrm>
            <a:off x="7823200" y="6264275"/>
            <a:ext cx="3236384" cy="301626"/>
            <a:chOff x="5867400" y="6264275"/>
            <a:chExt cx="2427288" cy="301626"/>
          </a:xfrm>
        </p:grpSpPr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5867400" y="6264275"/>
              <a:ext cx="258763" cy="295275"/>
            </a:xfrm>
            <a:custGeom>
              <a:avLst/>
              <a:gdLst>
                <a:gd name="T0" fmla="*/ 389 w 407"/>
                <a:gd name="T1" fmla="*/ 424 h 463"/>
                <a:gd name="T2" fmla="*/ 352 w 407"/>
                <a:gd name="T3" fmla="*/ 397 h 463"/>
                <a:gd name="T4" fmla="*/ 248 w 407"/>
                <a:gd name="T5" fmla="*/ 229 h 463"/>
                <a:gd name="T6" fmla="*/ 346 w 407"/>
                <a:gd name="T7" fmla="*/ 108 h 463"/>
                <a:gd name="T8" fmla="*/ 185 w 407"/>
                <a:gd name="T9" fmla="*/ 0 h 463"/>
                <a:gd name="T10" fmla="*/ 8 w 407"/>
                <a:gd name="T11" fmla="*/ 0 h 463"/>
                <a:gd name="T12" fmla="*/ 0 w 407"/>
                <a:gd name="T13" fmla="*/ 11 h 463"/>
                <a:gd name="T14" fmla="*/ 0 w 407"/>
                <a:gd name="T15" fmla="*/ 24 h 463"/>
                <a:gd name="T16" fmla="*/ 17 w 407"/>
                <a:gd name="T17" fmla="*/ 39 h 463"/>
                <a:gd name="T18" fmla="*/ 46 w 407"/>
                <a:gd name="T19" fmla="*/ 47 h 463"/>
                <a:gd name="T20" fmla="*/ 46 w 407"/>
                <a:gd name="T21" fmla="*/ 417 h 463"/>
                <a:gd name="T22" fmla="*/ 17 w 407"/>
                <a:gd name="T23" fmla="*/ 424 h 463"/>
                <a:gd name="T24" fmla="*/ 0 w 407"/>
                <a:gd name="T25" fmla="*/ 440 h 463"/>
                <a:gd name="T26" fmla="*/ 0 w 407"/>
                <a:gd name="T27" fmla="*/ 453 h 463"/>
                <a:gd name="T28" fmla="*/ 8 w 407"/>
                <a:gd name="T29" fmla="*/ 463 h 463"/>
                <a:gd name="T30" fmla="*/ 167 w 407"/>
                <a:gd name="T31" fmla="*/ 463 h 463"/>
                <a:gd name="T32" fmla="*/ 176 w 407"/>
                <a:gd name="T33" fmla="*/ 453 h 463"/>
                <a:gd name="T34" fmla="*/ 176 w 407"/>
                <a:gd name="T35" fmla="*/ 440 h 463"/>
                <a:gd name="T36" fmla="*/ 158 w 407"/>
                <a:gd name="T37" fmla="*/ 424 h 463"/>
                <a:gd name="T38" fmla="*/ 129 w 407"/>
                <a:gd name="T39" fmla="*/ 417 h 463"/>
                <a:gd name="T40" fmla="*/ 129 w 407"/>
                <a:gd name="T41" fmla="*/ 242 h 463"/>
                <a:gd name="T42" fmla="*/ 171 w 407"/>
                <a:gd name="T43" fmla="*/ 242 h 463"/>
                <a:gd name="T44" fmla="*/ 287 w 407"/>
                <a:gd name="T45" fmla="*/ 452 h 463"/>
                <a:gd name="T46" fmla="*/ 309 w 407"/>
                <a:gd name="T47" fmla="*/ 463 h 463"/>
                <a:gd name="T48" fmla="*/ 398 w 407"/>
                <a:gd name="T49" fmla="*/ 463 h 463"/>
                <a:gd name="T50" fmla="*/ 407 w 407"/>
                <a:gd name="T51" fmla="*/ 453 h 463"/>
                <a:gd name="T52" fmla="*/ 407 w 407"/>
                <a:gd name="T53" fmla="*/ 440 h 463"/>
                <a:gd name="T54" fmla="*/ 389 w 407"/>
                <a:gd name="T55" fmla="*/ 424 h 463"/>
                <a:gd name="T56" fmla="*/ 145 w 407"/>
                <a:gd name="T57" fmla="*/ 203 h 463"/>
                <a:gd name="T58" fmla="*/ 130 w 407"/>
                <a:gd name="T59" fmla="*/ 203 h 463"/>
                <a:gd name="T60" fmla="*/ 130 w 407"/>
                <a:gd name="T61" fmla="*/ 43 h 463"/>
                <a:gd name="T62" fmla="*/ 162 w 407"/>
                <a:gd name="T63" fmla="*/ 43 h 463"/>
                <a:gd name="T64" fmla="*/ 257 w 407"/>
                <a:gd name="T65" fmla="*/ 121 h 463"/>
                <a:gd name="T66" fmla="*/ 145 w 407"/>
                <a:gd name="T67" fmla="*/ 20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63">
                  <a:moveTo>
                    <a:pt x="389" y="424"/>
                  </a:moveTo>
                  <a:cubicBezTo>
                    <a:pt x="371" y="420"/>
                    <a:pt x="367" y="417"/>
                    <a:pt x="352" y="397"/>
                  </a:cubicBezTo>
                  <a:cubicBezTo>
                    <a:pt x="330" y="367"/>
                    <a:pt x="278" y="292"/>
                    <a:pt x="248" y="229"/>
                  </a:cubicBezTo>
                  <a:cubicBezTo>
                    <a:pt x="304" y="209"/>
                    <a:pt x="346" y="170"/>
                    <a:pt x="346" y="108"/>
                  </a:cubicBezTo>
                  <a:cubicBezTo>
                    <a:pt x="346" y="20"/>
                    <a:pt x="261" y="0"/>
                    <a:pt x="18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" y="0"/>
                    <a:pt x="0" y="4"/>
                    <a:pt x="0" y="1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4" y="35"/>
                    <a:pt x="17" y="3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17"/>
                    <a:pt x="46" y="417"/>
                    <a:pt x="46" y="417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4" y="428"/>
                    <a:pt x="0" y="429"/>
                    <a:pt x="0" y="440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459"/>
                    <a:pt x="1" y="463"/>
                    <a:pt x="8" y="463"/>
                  </a:cubicBezTo>
                  <a:cubicBezTo>
                    <a:pt x="167" y="463"/>
                    <a:pt x="167" y="463"/>
                    <a:pt x="167" y="463"/>
                  </a:cubicBezTo>
                  <a:cubicBezTo>
                    <a:pt x="175" y="463"/>
                    <a:pt x="176" y="459"/>
                    <a:pt x="176" y="453"/>
                  </a:cubicBezTo>
                  <a:cubicBezTo>
                    <a:pt x="176" y="440"/>
                    <a:pt x="176" y="440"/>
                    <a:pt x="176" y="440"/>
                  </a:cubicBezTo>
                  <a:cubicBezTo>
                    <a:pt x="176" y="429"/>
                    <a:pt x="172" y="428"/>
                    <a:pt x="158" y="424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242"/>
                    <a:pt x="129" y="242"/>
                    <a:pt x="129" y="242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201" y="311"/>
                    <a:pt x="266" y="424"/>
                    <a:pt x="287" y="452"/>
                  </a:cubicBezTo>
                  <a:cubicBezTo>
                    <a:pt x="295" y="463"/>
                    <a:pt x="298" y="463"/>
                    <a:pt x="309" y="463"/>
                  </a:cubicBezTo>
                  <a:cubicBezTo>
                    <a:pt x="398" y="463"/>
                    <a:pt x="398" y="463"/>
                    <a:pt x="398" y="463"/>
                  </a:cubicBezTo>
                  <a:cubicBezTo>
                    <a:pt x="406" y="463"/>
                    <a:pt x="407" y="459"/>
                    <a:pt x="407" y="453"/>
                  </a:cubicBezTo>
                  <a:cubicBezTo>
                    <a:pt x="407" y="440"/>
                    <a:pt x="407" y="440"/>
                    <a:pt x="407" y="440"/>
                  </a:cubicBezTo>
                  <a:cubicBezTo>
                    <a:pt x="407" y="427"/>
                    <a:pt x="400" y="428"/>
                    <a:pt x="389" y="424"/>
                  </a:cubicBezTo>
                  <a:close/>
                  <a:moveTo>
                    <a:pt x="145" y="203"/>
                  </a:moveTo>
                  <a:cubicBezTo>
                    <a:pt x="130" y="203"/>
                    <a:pt x="130" y="203"/>
                    <a:pt x="130" y="203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62" y="43"/>
                    <a:pt x="162" y="43"/>
                    <a:pt x="162" y="43"/>
                  </a:cubicBezTo>
                  <a:cubicBezTo>
                    <a:pt x="222" y="43"/>
                    <a:pt x="257" y="66"/>
                    <a:pt x="257" y="121"/>
                  </a:cubicBezTo>
                  <a:cubicBezTo>
                    <a:pt x="257" y="189"/>
                    <a:pt x="205" y="203"/>
                    <a:pt x="145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6350000" y="6264275"/>
              <a:ext cx="220663" cy="301625"/>
            </a:xfrm>
            <a:custGeom>
              <a:avLst/>
              <a:gdLst>
                <a:gd name="T0" fmla="*/ 331 w 348"/>
                <a:gd name="T1" fmla="*/ 428 h 473"/>
                <a:gd name="T2" fmla="*/ 299 w 348"/>
                <a:gd name="T3" fmla="*/ 418 h 473"/>
                <a:gd name="T4" fmla="*/ 299 w 348"/>
                <a:gd name="T5" fmla="*/ 16 h 473"/>
                <a:gd name="T6" fmla="*/ 284 w 348"/>
                <a:gd name="T7" fmla="*/ 0 h 473"/>
                <a:gd name="T8" fmla="*/ 186 w 348"/>
                <a:gd name="T9" fmla="*/ 0 h 473"/>
                <a:gd name="T10" fmla="*/ 178 w 348"/>
                <a:gd name="T11" fmla="*/ 11 h 473"/>
                <a:gd name="T12" fmla="*/ 178 w 348"/>
                <a:gd name="T13" fmla="*/ 19 h 473"/>
                <a:gd name="T14" fmla="*/ 196 w 348"/>
                <a:gd name="T15" fmla="*/ 36 h 473"/>
                <a:gd name="T16" fmla="*/ 227 w 348"/>
                <a:gd name="T17" fmla="*/ 45 h 473"/>
                <a:gd name="T18" fmla="*/ 227 w 348"/>
                <a:gd name="T19" fmla="*/ 158 h 473"/>
                <a:gd name="T20" fmla="*/ 153 w 348"/>
                <a:gd name="T21" fmla="*/ 133 h 473"/>
                <a:gd name="T22" fmla="*/ 0 w 348"/>
                <a:gd name="T23" fmla="*/ 313 h 473"/>
                <a:gd name="T24" fmla="*/ 123 w 348"/>
                <a:gd name="T25" fmla="*/ 473 h 473"/>
                <a:gd name="T26" fmla="*/ 227 w 348"/>
                <a:gd name="T27" fmla="*/ 420 h 473"/>
                <a:gd name="T28" fmla="*/ 227 w 348"/>
                <a:gd name="T29" fmla="*/ 447 h 473"/>
                <a:gd name="T30" fmla="*/ 242 w 348"/>
                <a:gd name="T31" fmla="*/ 463 h 473"/>
                <a:gd name="T32" fmla="*/ 340 w 348"/>
                <a:gd name="T33" fmla="*/ 463 h 473"/>
                <a:gd name="T34" fmla="*/ 348 w 348"/>
                <a:gd name="T35" fmla="*/ 453 h 473"/>
                <a:gd name="T36" fmla="*/ 348 w 348"/>
                <a:gd name="T37" fmla="*/ 444 h 473"/>
                <a:gd name="T38" fmla="*/ 331 w 348"/>
                <a:gd name="T39" fmla="*/ 428 h 473"/>
                <a:gd name="T40" fmla="*/ 227 w 348"/>
                <a:gd name="T41" fmla="*/ 379 h 473"/>
                <a:gd name="T42" fmla="*/ 153 w 348"/>
                <a:gd name="T43" fmla="*/ 418 h 473"/>
                <a:gd name="T44" fmla="*/ 77 w 348"/>
                <a:gd name="T45" fmla="*/ 299 h 473"/>
                <a:gd name="T46" fmla="*/ 158 w 348"/>
                <a:gd name="T47" fmla="*/ 179 h 473"/>
                <a:gd name="T48" fmla="*/ 227 w 348"/>
                <a:gd name="T49" fmla="*/ 299 h 473"/>
                <a:gd name="T50" fmla="*/ 227 w 348"/>
                <a:gd name="T51" fmla="*/ 37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8" h="473">
                  <a:moveTo>
                    <a:pt x="331" y="428"/>
                  </a:moveTo>
                  <a:cubicBezTo>
                    <a:pt x="299" y="418"/>
                    <a:pt x="299" y="418"/>
                    <a:pt x="299" y="418"/>
                  </a:cubicBezTo>
                  <a:cubicBezTo>
                    <a:pt x="299" y="16"/>
                    <a:pt x="299" y="16"/>
                    <a:pt x="299" y="16"/>
                  </a:cubicBezTo>
                  <a:cubicBezTo>
                    <a:pt x="299" y="6"/>
                    <a:pt x="296" y="0"/>
                    <a:pt x="284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9" y="0"/>
                    <a:pt x="178" y="4"/>
                    <a:pt x="178" y="11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8" y="31"/>
                    <a:pt x="182" y="32"/>
                    <a:pt x="196" y="36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158"/>
                    <a:pt x="227" y="158"/>
                    <a:pt x="227" y="158"/>
                  </a:cubicBezTo>
                  <a:cubicBezTo>
                    <a:pt x="215" y="148"/>
                    <a:pt x="190" y="133"/>
                    <a:pt x="153" y="133"/>
                  </a:cubicBezTo>
                  <a:cubicBezTo>
                    <a:pt x="81" y="133"/>
                    <a:pt x="0" y="185"/>
                    <a:pt x="0" y="313"/>
                  </a:cubicBezTo>
                  <a:cubicBezTo>
                    <a:pt x="0" y="425"/>
                    <a:pt x="62" y="473"/>
                    <a:pt x="123" y="473"/>
                  </a:cubicBezTo>
                  <a:cubicBezTo>
                    <a:pt x="162" y="473"/>
                    <a:pt x="195" y="453"/>
                    <a:pt x="227" y="420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57"/>
                    <a:pt x="230" y="463"/>
                    <a:pt x="242" y="463"/>
                  </a:cubicBezTo>
                  <a:cubicBezTo>
                    <a:pt x="340" y="463"/>
                    <a:pt x="340" y="463"/>
                    <a:pt x="340" y="463"/>
                  </a:cubicBezTo>
                  <a:cubicBezTo>
                    <a:pt x="347" y="463"/>
                    <a:pt x="348" y="459"/>
                    <a:pt x="348" y="453"/>
                  </a:cubicBezTo>
                  <a:cubicBezTo>
                    <a:pt x="348" y="444"/>
                    <a:pt x="348" y="444"/>
                    <a:pt x="348" y="444"/>
                  </a:cubicBezTo>
                  <a:cubicBezTo>
                    <a:pt x="348" y="432"/>
                    <a:pt x="344" y="432"/>
                    <a:pt x="331" y="428"/>
                  </a:cubicBezTo>
                  <a:close/>
                  <a:moveTo>
                    <a:pt x="227" y="379"/>
                  </a:moveTo>
                  <a:cubicBezTo>
                    <a:pt x="205" y="401"/>
                    <a:pt x="181" y="418"/>
                    <a:pt x="153" y="418"/>
                  </a:cubicBezTo>
                  <a:cubicBezTo>
                    <a:pt x="100" y="418"/>
                    <a:pt x="77" y="362"/>
                    <a:pt x="77" y="299"/>
                  </a:cubicBezTo>
                  <a:cubicBezTo>
                    <a:pt x="77" y="225"/>
                    <a:pt x="109" y="179"/>
                    <a:pt x="158" y="179"/>
                  </a:cubicBezTo>
                  <a:cubicBezTo>
                    <a:pt x="209" y="179"/>
                    <a:pt x="227" y="229"/>
                    <a:pt x="227" y="299"/>
                  </a:cubicBezTo>
                  <a:lnTo>
                    <a:pt x="227" y="3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7032625" y="6354763"/>
              <a:ext cx="234950" cy="211138"/>
            </a:xfrm>
            <a:custGeom>
              <a:avLst/>
              <a:gdLst>
                <a:gd name="T0" fmla="*/ 323 w 372"/>
                <a:gd name="T1" fmla="*/ 15 h 330"/>
                <a:gd name="T2" fmla="*/ 308 w 372"/>
                <a:gd name="T3" fmla="*/ 0 h 330"/>
                <a:gd name="T4" fmla="*/ 210 w 372"/>
                <a:gd name="T5" fmla="*/ 0 h 330"/>
                <a:gd name="T6" fmla="*/ 202 w 372"/>
                <a:gd name="T7" fmla="*/ 10 h 330"/>
                <a:gd name="T8" fmla="*/ 202 w 372"/>
                <a:gd name="T9" fmla="*/ 19 h 330"/>
                <a:gd name="T10" fmla="*/ 219 w 372"/>
                <a:gd name="T11" fmla="*/ 35 h 330"/>
                <a:gd name="T12" fmla="*/ 251 w 372"/>
                <a:gd name="T13" fmla="*/ 44 h 330"/>
                <a:gd name="T14" fmla="*/ 251 w 372"/>
                <a:gd name="T15" fmla="*/ 236 h 330"/>
                <a:gd name="T16" fmla="*/ 176 w 372"/>
                <a:gd name="T17" fmla="*/ 275 h 330"/>
                <a:gd name="T18" fmla="*/ 121 w 372"/>
                <a:gd name="T19" fmla="*/ 169 h 330"/>
                <a:gd name="T20" fmla="*/ 121 w 372"/>
                <a:gd name="T21" fmla="*/ 15 h 330"/>
                <a:gd name="T22" fmla="*/ 106 w 372"/>
                <a:gd name="T23" fmla="*/ 0 h 330"/>
                <a:gd name="T24" fmla="*/ 8 w 372"/>
                <a:gd name="T25" fmla="*/ 0 h 330"/>
                <a:gd name="T26" fmla="*/ 0 w 372"/>
                <a:gd name="T27" fmla="*/ 10 h 330"/>
                <a:gd name="T28" fmla="*/ 0 w 372"/>
                <a:gd name="T29" fmla="*/ 19 h 330"/>
                <a:gd name="T30" fmla="*/ 18 w 372"/>
                <a:gd name="T31" fmla="*/ 35 h 330"/>
                <a:gd name="T32" fmla="*/ 49 w 372"/>
                <a:gd name="T33" fmla="*/ 44 h 330"/>
                <a:gd name="T34" fmla="*/ 49 w 372"/>
                <a:gd name="T35" fmla="*/ 207 h 330"/>
                <a:gd name="T36" fmla="*/ 145 w 372"/>
                <a:gd name="T37" fmla="*/ 330 h 330"/>
                <a:gd name="T38" fmla="*/ 251 w 372"/>
                <a:gd name="T39" fmla="*/ 277 h 330"/>
                <a:gd name="T40" fmla="*/ 251 w 372"/>
                <a:gd name="T41" fmla="*/ 304 h 330"/>
                <a:gd name="T42" fmla="*/ 266 w 372"/>
                <a:gd name="T43" fmla="*/ 320 h 330"/>
                <a:gd name="T44" fmla="*/ 364 w 372"/>
                <a:gd name="T45" fmla="*/ 320 h 330"/>
                <a:gd name="T46" fmla="*/ 372 w 372"/>
                <a:gd name="T47" fmla="*/ 310 h 330"/>
                <a:gd name="T48" fmla="*/ 372 w 372"/>
                <a:gd name="T49" fmla="*/ 301 h 330"/>
                <a:gd name="T50" fmla="*/ 354 w 372"/>
                <a:gd name="T51" fmla="*/ 285 h 330"/>
                <a:gd name="T52" fmla="*/ 323 w 372"/>
                <a:gd name="T53" fmla="*/ 275 h 330"/>
                <a:gd name="T54" fmla="*/ 323 w 372"/>
                <a:gd name="T55" fmla="*/ 15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2" h="330">
                  <a:moveTo>
                    <a:pt x="323" y="15"/>
                  </a:moveTo>
                  <a:cubicBezTo>
                    <a:pt x="323" y="6"/>
                    <a:pt x="320" y="0"/>
                    <a:pt x="308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02" y="0"/>
                    <a:pt x="202" y="4"/>
                    <a:pt x="202" y="10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31"/>
                    <a:pt x="206" y="31"/>
                    <a:pt x="219" y="3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1" y="236"/>
                    <a:pt x="251" y="236"/>
                    <a:pt x="251" y="236"/>
                  </a:cubicBezTo>
                  <a:cubicBezTo>
                    <a:pt x="224" y="264"/>
                    <a:pt x="204" y="275"/>
                    <a:pt x="176" y="275"/>
                  </a:cubicBezTo>
                  <a:cubicBezTo>
                    <a:pt x="125" y="275"/>
                    <a:pt x="121" y="236"/>
                    <a:pt x="121" y="169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1" y="6"/>
                    <a:pt x="118" y="0"/>
                    <a:pt x="10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" y="0"/>
                    <a:pt x="0" y="4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4" y="31"/>
                    <a:pt x="18" y="35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207"/>
                    <a:pt x="49" y="207"/>
                    <a:pt x="49" y="207"/>
                  </a:cubicBezTo>
                  <a:cubicBezTo>
                    <a:pt x="49" y="309"/>
                    <a:pt x="96" y="330"/>
                    <a:pt x="145" y="330"/>
                  </a:cubicBezTo>
                  <a:cubicBezTo>
                    <a:pt x="188" y="330"/>
                    <a:pt x="220" y="312"/>
                    <a:pt x="251" y="277"/>
                  </a:cubicBezTo>
                  <a:cubicBezTo>
                    <a:pt x="251" y="304"/>
                    <a:pt x="251" y="304"/>
                    <a:pt x="251" y="304"/>
                  </a:cubicBezTo>
                  <a:cubicBezTo>
                    <a:pt x="251" y="314"/>
                    <a:pt x="254" y="320"/>
                    <a:pt x="266" y="320"/>
                  </a:cubicBezTo>
                  <a:cubicBezTo>
                    <a:pt x="364" y="320"/>
                    <a:pt x="364" y="320"/>
                    <a:pt x="364" y="320"/>
                  </a:cubicBezTo>
                  <a:cubicBezTo>
                    <a:pt x="371" y="320"/>
                    <a:pt x="372" y="316"/>
                    <a:pt x="372" y="310"/>
                  </a:cubicBezTo>
                  <a:cubicBezTo>
                    <a:pt x="372" y="301"/>
                    <a:pt x="372" y="301"/>
                    <a:pt x="372" y="301"/>
                  </a:cubicBezTo>
                  <a:cubicBezTo>
                    <a:pt x="372" y="289"/>
                    <a:pt x="368" y="289"/>
                    <a:pt x="354" y="285"/>
                  </a:cubicBezTo>
                  <a:cubicBezTo>
                    <a:pt x="323" y="275"/>
                    <a:pt x="323" y="275"/>
                    <a:pt x="323" y="275"/>
                  </a:cubicBezTo>
                  <a:lnTo>
                    <a:pt x="323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6140450" y="6348413"/>
              <a:ext cx="195263" cy="217488"/>
            </a:xfrm>
            <a:custGeom>
              <a:avLst/>
              <a:gdLst>
                <a:gd name="T0" fmla="*/ 289 w 307"/>
                <a:gd name="T1" fmla="*/ 295 h 340"/>
                <a:gd name="T2" fmla="*/ 258 w 307"/>
                <a:gd name="T3" fmla="*/ 285 h 340"/>
                <a:gd name="T4" fmla="*/ 258 w 307"/>
                <a:gd name="T5" fmla="*/ 106 h 340"/>
                <a:gd name="T6" fmla="*/ 130 w 307"/>
                <a:gd name="T7" fmla="*/ 0 h 340"/>
                <a:gd name="T8" fmla="*/ 45 w 307"/>
                <a:gd name="T9" fmla="*/ 12 h 340"/>
                <a:gd name="T10" fmla="*/ 22 w 307"/>
                <a:gd name="T11" fmla="*/ 39 h 340"/>
                <a:gd name="T12" fmla="*/ 18 w 307"/>
                <a:gd name="T13" fmla="*/ 74 h 340"/>
                <a:gd name="T14" fmla="*/ 24 w 307"/>
                <a:gd name="T15" fmla="*/ 84 h 340"/>
                <a:gd name="T16" fmla="*/ 43 w 307"/>
                <a:gd name="T17" fmla="*/ 76 h 340"/>
                <a:gd name="T18" fmla="*/ 125 w 307"/>
                <a:gd name="T19" fmla="*/ 54 h 340"/>
                <a:gd name="T20" fmla="*/ 185 w 307"/>
                <a:gd name="T21" fmla="*/ 118 h 340"/>
                <a:gd name="T22" fmla="*/ 185 w 307"/>
                <a:gd name="T23" fmla="*/ 151 h 340"/>
                <a:gd name="T24" fmla="*/ 63 w 307"/>
                <a:gd name="T25" fmla="*/ 176 h 340"/>
                <a:gd name="T26" fmla="*/ 0 w 307"/>
                <a:gd name="T27" fmla="*/ 250 h 340"/>
                <a:gd name="T28" fmla="*/ 83 w 307"/>
                <a:gd name="T29" fmla="*/ 340 h 340"/>
                <a:gd name="T30" fmla="*/ 185 w 307"/>
                <a:gd name="T31" fmla="*/ 290 h 340"/>
                <a:gd name="T32" fmla="*/ 185 w 307"/>
                <a:gd name="T33" fmla="*/ 314 h 340"/>
                <a:gd name="T34" fmla="*/ 200 w 307"/>
                <a:gd name="T35" fmla="*/ 330 h 340"/>
                <a:gd name="T36" fmla="*/ 298 w 307"/>
                <a:gd name="T37" fmla="*/ 330 h 340"/>
                <a:gd name="T38" fmla="*/ 307 w 307"/>
                <a:gd name="T39" fmla="*/ 320 h 340"/>
                <a:gd name="T40" fmla="*/ 307 w 307"/>
                <a:gd name="T41" fmla="*/ 311 h 340"/>
                <a:gd name="T42" fmla="*/ 289 w 307"/>
                <a:gd name="T43" fmla="*/ 295 h 340"/>
                <a:gd name="T44" fmla="*/ 185 w 307"/>
                <a:gd name="T45" fmla="*/ 254 h 340"/>
                <a:gd name="T46" fmla="*/ 116 w 307"/>
                <a:gd name="T47" fmla="*/ 285 h 340"/>
                <a:gd name="T48" fmla="*/ 78 w 307"/>
                <a:gd name="T49" fmla="*/ 244 h 340"/>
                <a:gd name="T50" fmla="*/ 114 w 307"/>
                <a:gd name="T51" fmla="*/ 201 h 340"/>
                <a:gd name="T52" fmla="*/ 185 w 307"/>
                <a:gd name="T53" fmla="*/ 184 h 340"/>
                <a:gd name="T54" fmla="*/ 185 w 307"/>
                <a:gd name="T55" fmla="*/ 25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340">
                  <a:moveTo>
                    <a:pt x="289" y="295"/>
                  </a:moveTo>
                  <a:cubicBezTo>
                    <a:pt x="258" y="285"/>
                    <a:pt x="258" y="285"/>
                    <a:pt x="258" y="285"/>
                  </a:cubicBezTo>
                  <a:cubicBezTo>
                    <a:pt x="258" y="106"/>
                    <a:pt x="258" y="106"/>
                    <a:pt x="258" y="106"/>
                  </a:cubicBezTo>
                  <a:cubicBezTo>
                    <a:pt x="258" y="27"/>
                    <a:pt x="202" y="0"/>
                    <a:pt x="130" y="0"/>
                  </a:cubicBezTo>
                  <a:cubicBezTo>
                    <a:pt x="87" y="0"/>
                    <a:pt x="52" y="10"/>
                    <a:pt x="45" y="12"/>
                  </a:cubicBezTo>
                  <a:cubicBezTo>
                    <a:pt x="27" y="17"/>
                    <a:pt x="24" y="21"/>
                    <a:pt x="22" y="39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81"/>
                    <a:pt x="20" y="84"/>
                    <a:pt x="24" y="84"/>
                  </a:cubicBezTo>
                  <a:cubicBezTo>
                    <a:pt x="30" y="84"/>
                    <a:pt x="38" y="79"/>
                    <a:pt x="43" y="76"/>
                  </a:cubicBezTo>
                  <a:cubicBezTo>
                    <a:pt x="65" y="64"/>
                    <a:pt x="98" y="54"/>
                    <a:pt x="125" y="54"/>
                  </a:cubicBezTo>
                  <a:cubicBezTo>
                    <a:pt x="182" y="54"/>
                    <a:pt x="185" y="92"/>
                    <a:pt x="185" y="118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63" y="176"/>
                    <a:pt x="63" y="176"/>
                    <a:pt x="63" y="176"/>
                  </a:cubicBezTo>
                  <a:cubicBezTo>
                    <a:pt x="22" y="184"/>
                    <a:pt x="0" y="203"/>
                    <a:pt x="0" y="250"/>
                  </a:cubicBezTo>
                  <a:cubicBezTo>
                    <a:pt x="0" y="302"/>
                    <a:pt x="27" y="340"/>
                    <a:pt x="83" y="340"/>
                  </a:cubicBezTo>
                  <a:cubicBezTo>
                    <a:pt x="119" y="340"/>
                    <a:pt x="145" y="328"/>
                    <a:pt x="185" y="290"/>
                  </a:cubicBezTo>
                  <a:cubicBezTo>
                    <a:pt x="185" y="314"/>
                    <a:pt x="185" y="314"/>
                    <a:pt x="185" y="314"/>
                  </a:cubicBezTo>
                  <a:cubicBezTo>
                    <a:pt x="185" y="324"/>
                    <a:pt x="188" y="330"/>
                    <a:pt x="200" y="330"/>
                  </a:cubicBezTo>
                  <a:cubicBezTo>
                    <a:pt x="298" y="330"/>
                    <a:pt x="298" y="330"/>
                    <a:pt x="298" y="330"/>
                  </a:cubicBezTo>
                  <a:cubicBezTo>
                    <a:pt x="305" y="330"/>
                    <a:pt x="307" y="326"/>
                    <a:pt x="307" y="320"/>
                  </a:cubicBezTo>
                  <a:cubicBezTo>
                    <a:pt x="307" y="311"/>
                    <a:pt x="307" y="311"/>
                    <a:pt x="307" y="311"/>
                  </a:cubicBezTo>
                  <a:cubicBezTo>
                    <a:pt x="307" y="299"/>
                    <a:pt x="303" y="299"/>
                    <a:pt x="289" y="295"/>
                  </a:cubicBezTo>
                  <a:close/>
                  <a:moveTo>
                    <a:pt x="185" y="254"/>
                  </a:moveTo>
                  <a:cubicBezTo>
                    <a:pt x="160" y="276"/>
                    <a:pt x="135" y="285"/>
                    <a:pt x="116" y="285"/>
                  </a:cubicBezTo>
                  <a:cubicBezTo>
                    <a:pt x="99" y="285"/>
                    <a:pt x="78" y="278"/>
                    <a:pt x="78" y="244"/>
                  </a:cubicBezTo>
                  <a:cubicBezTo>
                    <a:pt x="78" y="211"/>
                    <a:pt x="97" y="205"/>
                    <a:pt x="114" y="201"/>
                  </a:cubicBezTo>
                  <a:cubicBezTo>
                    <a:pt x="185" y="184"/>
                    <a:pt x="185" y="184"/>
                    <a:pt x="185" y="184"/>
                  </a:cubicBezTo>
                  <a:cubicBezTo>
                    <a:pt x="185" y="254"/>
                    <a:pt x="185" y="254"/>
                    <a:pt x="185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19" name="Freeform 14"/>
            <p:cNvSpPr>
              <a:spLocks noEditPoints="1"/>
            </p:cNvSpPr>
            <p:nvPr userDrawn="1"/>
          </p:nvSpPr>
          <p:spPr bwMode="auto">
            <a:xfrm>
              <a:off x="6565900" y="6264275"/>
              <a:ext cx="222250" cy="301625"/>
            </a:xfrm>
            <a:custGeom>
              <a:avLst/>
              <a:gdLst>
                <a:gd name="T0" fmla="*/ 226 w 349"/>
                <a:gd name="T1" fmla="*/ 133 h 473"/>
                <a:gd name="T2" fmla="*/ 122 w 349"/>
                <a:gd name="T3" fmla="*/ 185 h 473"/>
                <a:gd name="T4" fmla="*/ 122 w 349"/>
                <a:gd name="T5" fmla="*/ 16 h 473"/>
                <a:gd name="T6" fmla="*/ 107 w 349"/>
                <a:gd name="T7" fmla="*/ 0 h 473"/>
                <a:gd name="T8" fmla="*/ 9 w 349"/>
                <a:gd name="T9" fmla="*/ 0 h 473"/>
                <a:gd name="T10" fmla="*/ 0 w 349"/>
                <a:gd name="T11" fmla="*/ 11 h 473"/>
                <a:gd name="T12" fmla="*/ 0 w 349"/>
                <a:gd name="T13" fmla="*/ 19 h 473"/>
                <a:gd name="T14" fmla="*/ 18 w 349"/>
                <a:gd name="T15" fmla="*/ 36 h 473"/>
                <a:gd name="T16" fmla="*/ 49 w 349"/>
                <a:gd name="T17" fmla="*/ 45 h 473"/>
                <a:gd name="T18" fmla="*/ 49 w 349"/>
                <a:gd name="T19" fmla="*/ 422 h 473"/>
                <a:gd name="T20" fmla="*/ 62 w 349"/>
                <a:gd name="T21" fmla="*/ 445 h 473"/>
                <a:gd name="T22" fmla="*/ 182 w 349"/>
                <a:gd name="T23" fmla="*/ 473 h 473"/>
                <a:gd name="T24" fmla="*/ 349 w 349"/>
                <a:gd name="T25" fmla="*/ 291 h 473"/>
                <a:gd name="T26" fmla="*/ 226 w 349"/>
                <a:gd name="T27" fmla="*/ 133 h 473"/>
                <a:gd name="T28" fmla="*/ 181 w 349"/>
                <a:gd name="T29" fmla="*/ 430 h 473"/>
                <a:gd name="T30" fmla="*/ 122 w 349"/>
                <a:gd name="T31" fmla="*/ 337 h 473"/>
                <a:gd name="T32" fmla="*/ 122 w 349"/>
                <a:gd name="T33" fmla="*/ 227 h 473"/>
                <a:gd name="T34" fmla="*/ 196 w 349"/>
                <a:gd name="T35" fmla="*/ 188 h 473"/>
                <a:gd name="T36" fmla="*/ 271 w 349"/>
                <a:gd name="T37" fmla="*/ 305 h 473"/>
                <a:gd name="T38" fmla="*/ 181 w 349"/>
                <a:gd name="T39" fmla="*/ 43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9" h="473">
                  <a:moveTo>
                    <a:pt x="226" y="133"/>
                  </a:moveTo>
                  <a:cubicBezTo>
                    <a:pt x="188" y="133"/>
                    <a:pt x="154" y="153"/>
                    <a:pt x="122" y="185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22" y="6"/>
                    <a:pt x="119" y="0"/>
                    <a:pt x="10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0" y="4"/>
                    <a:pt x="0" y="1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4" y="32"/>
                    <a:pt x="18" y="36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22"/>
                    <a:pt x="49" y="422"/>
                    <a:pt x="49" y="422"/>
                  </a:cubicBezTo>
                  <a:cubicBezTo>
                    <a:pt x="49" y="431"/>
                    <a:pt x="50" y="438"/>
                    <a:pt x="62" y="445"/>
                  </a:cubicBezTo>
                  <a:cubicBezTo>
                    <a:pt x="83" y="458"/>
                    <a:pt x="135" y="473"/>
                    <a:pt x="182" y="473"/>
                  </a:cubicBezTo>
                  <a:cubicBezTo>
                    <a:pt x="287" y="473"/>
                    <a:pt x="349" y="399"/>
                    <a:pt x="349" y="291"/>
                  </a:cubicBezTo>
                  <a:cubicBezTo>
                    <a:pt x="349" y="182"/>
                    <a:pt x="287" y="133"/>
                    <a:pt x="226" y="133"/>
                  </a:cubicBezTo>
                  <a:close/>
                  <a:moveTo>
                    <a:pt x="181" y="430"/>
                  </a:moveTo>
                  <a:cubicBezTo>
                    <a:pt x="131" y="430"/>
                    <a:pt x="122" y="385"/>
                    <a:pt x="122" y="337"/>
                  </a:cubicBezTo>
                  <a:cubicBezTo>
                    <a:pt x="122" y="227"/>
                    <a:pt x="122" y="227"/>
                    <a:pt x="122" y="227"/>
                  </a:cubicBezTo>
                  <a:cubicBezTo>
                    <a:pt x="143" y="205"/>
                    <a:pt x="168" y="188"/>
                    <a:pt x="196" y="188"/>
                  </a:cubicBezTo>
                  <a:cubicBezTo>
                    <a:pt x="249" y="188"/>
                    <a:pt x="271" y="244"/>
                    <a:pt x="271" y="305"/>
                  </a:cubicBezTo>
                  <a:cubicBezTo>
                    <a:pt x="271" y="390"/>
                    <a:pt x="229" y="430"/>
                    <a:pt x="181" y="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20" name="Freeform 15"/>
            <p:cNvSpPr>
              <a:spLocks noEditPoints="1"/>
            </p:cNvSpPr>
            <p:nvPr userDrawn="1"/>
          </p:nvSpPr>
          <p:spPr bwMode="auto">
            <a:xfrm>
              <a:off x="7283450" y="6264275"/>
              <a:ext cx="222250" cy="301625"/>
            </a:xfrm>
            <a:custGeom>
              <a:avLst/>
              <a:gdLst>
                <a:gd name="T0" fmla="*/ 331 w 349"/>
                <a:gd name="T1" fmla="*/ 428 h 473"/>
                <a:gd name="T2" fmla="*/ 300 w 349"/>
                <a:gd name="T3" fmla="*/ 418 h 473"/>
                <a:gd name="T4" fmla="*/ 300 w 349"/>
                <a:gd name="T5" fmla="*/ 16 h 473"/>
                <a:gd name="T6" fmla="*/ 285 w 349"/>
                <a:gd name="T7" fmla="*/ 0 h 473"/>
                <a:gd name="T8" fmla="*/ 187 w 349"/>
                <a:gd name="T9" fmla="*/ 0 h 473"/>
                <a:gd name="T10" fmla="*/ 178 w 349"/>
                <a:gd name="T11" fmla="*/ 11 h 473"/>
                <a:gd name="T12" fmla="*/ 178 w 349"/>
                <a:gd name="T13" fmla="*/ 19 h 473"/>
                <a:gd name="T14" fmla="*/ 196 w 349"/>
                <a:gd name="T15" fmla="*/ 36 h 473"/>
                <a:gd name="T16" fmla="*/ 227 w 349"/>
                <a:gd name="T17" fmla="*/ 45 h 473"/>
                <a:gd name="T18" fmla="*/ 227 w 349"/>
                <a:gd name="T19" fmla="*/ 158 h 473"/>
                <a:gd name="T20" fmla="*/ 153 w 349"/>
                <a:gd name="T21" fmla="*/ 133 h 473"/>
                <a:gd name="T22" fmla="*/ 0 w 349"/>
                <a:gd name="T23" fmla="*/ 313 h 473"/>
                <a:gd name="T24" fmla="*/ 123 w 349"/>
                <a:gd name="T25" fmla="*/ 473 h 473"/>
                <a:gd name="T26" fmla="*/ 227 w 349"/>
                <a:gd name="T27" fmla="*/ 420 h 473"/>
                <a:gd name="T28" fmla="*/ 227 w 349"/>
                <a:gd name="T29" fmla="*/ 447 h 473"/>
                <a:gd name="T30" fmla="*/ 242 w 349"/>
                <a:gd name="T31" fmla="*/ 463 h 473"/>
                <a:gd name="T32" fmla="*/ 340 w 349"/>
                <a:gd name="T33" fmla="*/ 463 h 473"/>
                <a:gd name="T34" fmla="*/ 349 w 349"/>
                <a:gd name="T35" fmla="*/ 453 h 473"/>
                <a:gd name="T36" fmla="*/ 349 w 349"/>
                <a:gd name="T37" fmla="*/ 444 h 473"/>
                <a:gd name="T38" fmla="*/ 331 w 349"/>
                <a:gd name="T39" fmla="*/ 428 h 473"/>
                <a:gd name="T40" fmla="*/ 227 w 349"/>
                <a:gd name="T41" fmla="*/ 379 h 473"/>
                <a:gd name="T42" fmla="*/ 153 w 349"/>
                <a:gd name="T43" fmla="*/ 418 h 473"/>
                <a:gd name="T44" fmla="*/ 78 w 349"/>
                <a:gd name="T45" fmla="*/ 299 h 473"/>
                <a:gd name="T46" fmla="*/ 158 w 349"/>
                <a:gd name="T47" fmla="*/ 179 h 473"/>
                <a:gd name="T48" fmla="*/ 227 w 349"/>
                <a:gd name="T49" fmla="*/ 299 h 473"/>
                <a:gd name="T50" fmla="*/ 227 w 349"/>
                <a:gd name="T51" fmla="*/ 37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9" h="473">
                  <a:moveTo>
                    <a:pt x="331" y="428"/>
                  </a:moveTo>
                  <a:cubicBezTo>
                    <a:pt x="300" y="418"/>
                    <a:pt x="300" y="418"/>
                    <a:pt x="300" y="418"/>
                  </a:cubicBezTo>
                  <a:cubicBezTo>
                    <a:pt x="300" y="16"/>
                    <a:pt x="300" y="16"/>
                    <a:pt x="300" y="16"/>
                  </a:cubicBezTo>
                  <a:cubicBezTo>
                    <a:pt x="300" y="6"/>
                    <a:pt x="297" y="0"/>
                    <a:pt x="28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79" y="0"/>
                    <a:pt x="178" y="4"/>
                    <a:pt x="178" y="11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8" y="31"/>
                    <a:pt x="182" y="32"/>
                    <a:pt x="196" y="36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158"/>
                    <a:pt x="227" y="158"/>
                    <a:pt x="227" y="158"/>
                  </a:cubicBezTo>
                  <a:cubicBezTo>
                    <a:pt x="216" y="148"/>
                    <a:pt x="191" y="133"/>
                    <a:pt x="153" y="133"/>
                  </a:cubicBezTo>
                  <a:cubicBezTo>
                    <a:pt x="82" y="133"/>
                    <a:pt x="0" y="185"/>
                    <a:pt x="0" y="313"/>
                  </a:cubicBezTo>
                  <a:cubicBezTo>
                    <a:pt x="0" y="425"/>
                    <a:pt x="62" y="473"/>
                    <a:pt x="123" y="473"/>
                  </a:cubicBezTo>
                  <a:cubicBezTo>
                    <a:pt x="162" y="473"/>
                    <a:pt x="195" y="453"/>
                    <a:pt x="227" y="420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57"/>
                    <a:pt x="230" y="463"/>
                    <a:pt x="242" y="463"/>
                  </a:cubicBezTo>
                  <a:cubicBezTo>
                    <a:pt x="340" y="463"/>
                    <a:pt x="340" y="463"/>
                    <a:pt x="340" y="463"/>
                  </a:cubicBezTo>
                  <a:cubicBezTo>
                    <a:pt x="347" y="463"/>
                    <a:pt x="349" y="459"/>
                    <a:pt x="349" y="453"/>
                  </a:cubicBezTo>
                  <a:cubicBezTo>
                    <a:pt x="349" y="444"/>
                    <a:pt x="349" y="444"/>
                    <a:pt x="349" y="444"/>
                  </a:cubicBezTo>
                  <a:cubicBezTo>
                    <a:pt x="349" y="432"/>
                    <a:pt x="345" y="432"/>
                    <a:pt x="331" y="428"/>
                  </a:cubicBezTo>
                  <a:close/>
                  <a:moveTo>
                    <a:pt x="227" y="379"/>
                  </a:moveTo>
                  <a:cubicBezTo>
                    <a:pt x="206" y="401"/>
                    <a:pt x="182" y="418"/>
                    <a:pt x="153" y="418"/>
                  </a:cubicBezTo>
                  <a:cubicBezTo>
                    <a:pt x="100" y="418"/>
                    <a:pt x="78" y="362"/>
                    <a:pt x="78" y="299"/>
                  </a:cubicBezTo>
                  <a:cubicBezTo>
                    <a:pt x="78" y="225"/>
                    <a:pt x="110" y="179"/>
                    <a:pt x="158" y="179"/>
                  </a:cubicBezTo>
                  <a:cubicBezTo>
                    <a:pt x="209" y="179"/>
                    <a:pt x="227" y="229"/>
                    <a:pt x="227" y="299"/>
                  </a:cubicBezTo>
                  <a:lnTo>
                    <a:pt x="227" y="3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21" name="Freeform 16"/>
            <p:cNvSpPr>
              <a:spLocks noEditPoints="1"/>
            </p:cNvSpPr>
            <p:nvPr userDrawn="1"/>
          </p:nvSpPr>
          <p:spPr bwMode="auto">
            <a:xfrm>
              <a:off x="6816725" y="6348413"/>
              <a:ext cx="204788" cy="217488"/>
            </a:xfrm>
            <a:custGeom>
              <a:avLst/>
              <a:gdLst>
                <a:gd name="T0" fmla="*/ 168 w 322"/>
                <a:gd name="T1" fmla="*/ 0 h 340"/>
                <a:gd name="T2" fmla="*/ 0 w 322"/>
                <a:gd name="T3" fmla="*/ 178 h 340"/>
                <a:gd name="T4" fmla="*/ 154 w 322"/>
                <a:gd name="T5" fmla="*/ 340 h 340"/>
                <a:gd name="T6" fmla="*/ 322 w 322"/>
                <a:gd name="T7" fmla="*/ 162 h 340"/>
                <a:gd name="T8" fmla="*/ 168 w 322"/>
                <a:gd name="T9" fmla="*/ 0 h 340"/>
                <a:gd name="T10" fmla="*/ 162 w 322"/>
                <a:gd name="T11" fmla="*/ 294 h 340"/>
                <a:gd name="T12" fmla="*/ 76 w 322"/>
                <a:gd name="T13" fmla="*/ 170 h 340"/>
                <a:gd name="T14" fmla="*/ 162 w 322"/>
                <a:gd name="T15" fmla="*/ 46 h 340"/>
                <a:gd name="T16" fmla="*/ 248 w 322"/>
                <a:gd name="T17" fmla="*/ 170 h 340"/>
                <a:gd name="T18" fmla="*/ 162 w 322"/>
                <a:gd name="T19" fmla="*/ 29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2" h="340">
                  <a:moveTo>
                    <a:pt x="168" y="0"/>
                  </a:moveTo>
                  <a:cubicBezTo>
                    <a:pt x="56" y="0"/>
                    <a:pt x="0" y="86"/>
                    <a:pt x="0" y="178"/>
                  </a:cubicBezTo>
                  <a:cubicBezTo>
                    <a:pt x="0" y="264"/>
                    <a:pt x="48" y="340"/>
                    <a:pt x="154" y="340"/>
                  </a:cubicBezTo>
                  <a:cubicBezTo>
                    <a:pt x="266" y="340"/>
                    <a:pt x="322" y="254"/>
                    <a:pt x="322" y="162"/>
                  </a:cubicBezTo>
                  <a:cubicBezTo>
                    <a:pt x="322" y="76"/>
                    <a:pt x="273" y="0"/>
                    <a:pt x="168" y="0"/>
                  </a:cubicBezTo>
                  <a:close/>
                  <a:moveTo>
                    <a:pt x="162" y="294"/>
                  </a:moveTo>
                  <a:cubicBezTo>
                    <a:pt x="108" y="294"/>
                    <a:pt x="76" y="241"/>
                    <a:pt x="76" y="170"/>
                  </a:cubicBezTo>
                  <a:cubicBezTo>
                    <a:pt x="76" y="100"/>
                    <a:pt x="107" y="46"/>
                    <a:pt x="162" y="46"/>
                  </a:cubicBezTo>
                  <a:cubicBezTo>
                    <a:pt x="215" y="46"/>
                    <a:pt x="248" y="98"/>
                    <a:pt x="248" y="170"/>
                  </a:cubicBezTo>
                  <a:cubicBezTo>
                    <a:pt x="248" y="240"/>
                    <a:pt x="216" y="294"/>
                    <a:pt x="162" y="2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8139113" y="6348413"/>
              <a:ext cx="155575" cy="217488"/>
            </a:xfrm>
            <a:custGeom>
              <a:avLst/>
              <a:gdLst>
                <a:gd name="T0" fmla="*/ 247 w 247"/>
                <a:gd name="T1" fmla="*/ 22 h 340"/>
                <a:gd name="T2" fmla="*/ 238 w 247"/>
                <a:gd name="T3" fmla="*/ 11 h 340"/>
                <a:gd name="T4" fmla="*/ 165 w 247"/>
                <a:gd name="T5" fmla="*/ 0 h 340"/>
                <a:gd name="T6" fmla="*/ 0 w 247"/>
                <a:gd name="T7" fmla="*/ 170 h 340"/>
                <a:gd name="T8" fmla="*/ 165 w 247"/>
                <a:gd name="T9" fmla="*/ 340 h 340"/>
                <a:gd name="T10" fmla="*/ 238 w 247"/>
                <a:gd name="T11" fmla="*/ 329 h 340"/>
                <a:gd name="T12" fmla="*/ 247 w 247"/>
                <a:gd name="T13" fmla="*/ 318 h 340"/>
                <a:gd name="T14" fmla="*/ 247 w 247"/>
                <a:gd name="T15" fmla="*/ 269 h 340"/>
                <a:gd name="T16" fmla="*/ 243 w 247"/>
                <a:gd name="T17" fmla="*/ 262 h 340"/>
                <a:gd name="T18" fmla="*/ 231 w 247"/>
                <a:gd name="T19" fmla="*/ 266 h 340"/>
                <a:gd name="T20" fmla="*/ 169 w 247"/>
                <a:gd name="T21" fmla="*/ 281 h 340"/>
                <a:gd name="T22" fmla="*/ 71 w 247"/>
                <a:gd name="T23" fmla="*/ 170 h 340"/>
                <a:gd name="T24" fmla="*/ 169 w 247"/>
                <a:gd name="T25" fmla="*/ 59 h 340"/>
                <a:gd name="T26" fmla="*/ 231 w 247"/>
                <a:gd name="T27" fmla="*/ 74 h 340"/>
                <a:gd name="T28" fmla="*/ 243 w 247"/>
                <a:gd name="T29" fmla="*/ 78 h 340"/>
                <a:gd name="T30" fmla="*/ 247 w 247"/>
                <a:gd name="T31" fmla="*/ 71 h 340"/>
                <a:gd name="T32" fmla="*/ 247 w 247"/>
                <a:gd name="T33" fmla="*/ 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340">
                  <a:moveTo>
                    <a:pt x="247" y="22"/>
                  </a:moveTo>
                  <a:cubicBezTo>
                    <a:pt x="247" y="14"/>
                    <a:pt x="245" y="14"/>
                    <a:pt x="238" y="11"/>
                  </a:cubicBezTo>
                  <a:cubicBezTo>
                    <a:pt x="222" y="5"/>
                    <a:pt x="194" y="0"/>
                    <a:pt x="165" y="0"/>
                  </a:cubicBezTo>
                  <a:cubicBezTo>
                    <a:pt x="34" y="0"/>
                    <a:pt x="0" y="92"/>
                    <a:pt x="0" y="170"/>
                  </a:cubicBezTo>
                  <a:cubicBezTo>
                    <a:pt x="0" y="249"/>
                    <a:pt x="33" y="340"/>
                    <a:pt x="165" y="340"/>
                  </a:cubicBezTo>
                  <a:cubicBezTo>
                    <a:pt x="194" y="340"/>
                    <a:pt x="222" y="335"/>
                    <a:pt x="238" y="329"/>
                  </a:cubicBezTo>
                  <a:cubicBezTo>
                    <a:pt x="245" y="326"/>
                    <a:pt x="247" y="326"/>
                    <a:pt x="247" y="318"/>
                  </a:cubicBezTo>
                  <a:cubicBezTo>
                    <a:pt x="247" y="269"/>
                    <a:pt x="247" y="269"/>
                    <a:pt x="247" y="269"/>
                  </a:cubicBezTo>
                  <a:cubicBezTo>
                    <a:pt x="247" y="264"/>
                    <a:pt x="246" y="262"/>
                    <a:pt x="243" y="262"/>
                  </a:cubicBezTo>
                  <a:cubicBezTo>
                    <a:pt x="241" y="262"/>
                    <a:pt x="237" y="264"/>
                    <a:pt x="231" y="266"/>
                  </a:cubicBezTo>
                  <a:cubicBezTo>
                    <a:pt x="221" y="271"/>
                    <a:pt x="199" y="281"/>
                    <a:pt x="169" y="281"/>
                  </a:cubicBezTo>
                  <a:cubicBezTo>
                    <a:pt x="108" y="281"/>
                    <a:pt x="71" y="244"/>
                    <a:pt x="71" y="170"/>
                  </a:cubicBezTo>
                  <a:cubicBezTo>
                    <a:pt x="71" y="95"/>
                    <a:pt x="108" y="59"/>
                    <a:pt x="169" y="59"/>
                  </a:cubicBezTo>
                  <a:cubicBezTo>
                    <a:pt x="199" y="59"/>
                    <a:pt x="221" y="69"/>
                    <a:pt x="231" y="74"/>
                  </a:cubicBezTo>
                  <a:cubicBezTo>
                    <a:pt x="237" y="76"/>
                    <a:pt x="241" y="78"/>
                    <a:pt x="243" y="78"/>
                  </a:cubicBezTo>
                  <a:cubicBezTo>
                    <a:pt x="246" y="78"/>
                    <a:pt x="247" y="76"/>
                    <a:pt x="247" y="71"/>
                  </a:cubicBezTo>
                  <a:lnTo>
                    <a:pt x="247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7542213" y="6354763"/>
              <a:ext cx="200025" cy="211138"/>
            </a:xfrm>
            <a:custGeom>
              <a:avLst/>
              <a:gdLst>
                <a:gd name="T0" fmla="*/ 9 w 317"/>
                <a:gd name="T1" fmla="*/ 0 h 330"/>
                <a:gd name="T2" fmla="*/ 0 w 317"/>
                <a:gd name="T3" fmla="*/ 10 h 330"/>
                <a:gd name="T4" fmla="*/ 0 w 317"/>
                <a:gd name="T5" fmla="*/ 19 h 330"/>
                <a:gd name="T6" fmla="*/ 18 w 317"/>
                <a:gd name="T7" fmla="*/ 35 h 330"/>
                <a:gd name="T8" fmla="*/ 49 w 317"/>
                <a:gd name="T9" fmla="*/ 44 h 330"/>
                <a:gd name="T10" fmla="*/ 49 w 317"/>
                <a:gd name="T11" fmla="*/ 193 h 330"/>
                <a:gd name="T12" fmla="*/ 152 w 317"/>
                <a:gd name="T13" fmla="*/ 330 h 330"/>
                <a:gd name="T14" fmla="*/ 247 w 317"/>
                <a:gd name="T15" fmla="*/ 280 h 330"/>
                <a:gd name="T16" fmla="*/ 249 w 317"/>
                <a:gd name="T17" fmla="*/ 280 h 330"/>
                <a:gd name="T18" fmla="*/ 249 w 317"/>
                <a:gd name="T19" fmla="*/ 312 h 330"/>
                <a:gd name="T20" fmla="*/ 257 w 317"/>
                <a:gd name="T21" fmla="*/ 320 h 330"/>
                <a:gd name="T22" fmla="*/ 309 w 317"/>
                <a:gd name="T23" fmla="*/ 320 h 330"/>
                <a:gd name="T24" fmla="*/ 317 w 317"/>
                <a:gd name="T25" fmla="*/ 312 h 330"/>
                <a:gd name="T26" fmla="*/ 317 w 317"/>
                <a:gd name="T27" fmla="*/ 8 h 330"/>
                <a:gd name="T28" fmla="*/ 309 w 317"/>
                <a:gd name="T29" fmla="*/ 0 h 330"/>
                <a:gd name="T30" fmla="*/ 255 w 317"/>
                <a:gd name="T31" fmla="*/ 0 h 330"/>
                <a:gd name="T32" fmla="*/ 247 w 317"/>
                <a:gd name="T33" fmla="*/ 8 h 330"/>
                <a:gd name="T34" fmla="*/ 247 w 317"/>
                <a:gd name="T35" fmla="*/ 226 h 330"/>
                <a:gd name="T36" fmla="*/ 173 w 317"/>
                <a:gd name="T37" fmla="*/ 268 h 330"/>
                <a:gd name="T38" fmla="*/ 119 w 317"/>
                <a:gd name="T39" fmla="*/ 173 h 330"/>
                <a:gd name="T40" fmla="*/ 119 w 317"/>
                <a:gd name="T41" fmla="*/ 8 h 330"/>
                <a:gd name="T42" fmla="*/ 111 w 317"/>
                <a:gd name="T43" fmla="*/ 0 h 330"/>
                <a:gd name="T44" fmla="*/ 9 w 317"/>
                <a:gd name="T4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7" h="330">
                  <a:moveTo>
                    <a:pt x="9" y="0"/>
                  </a:moveTo>
                  <a:cubicBezTo>
                    <a:pt x="1" y="0"/>
                    <a:pt x="0" y="4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4" y="31"/>
                    <a:pt x="18" y="35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193"/>
                    <a:pt x="49" y="193"/>
                    <a:pt x="49" y="193"/>
                  </a:cubicBezTo>
                  <a:cubicBezTo>
                    <a:pt x="49" y="306"/>
                    <a:pt x="99" y="330"/>
                    <a:pt x="152" y="330"/>
                  </a:cubicBezTo>
                  <a:cubicBezTo>
                    <a:pt x="194" y="330"/>
                    <a:pt x="221" y="314"/>
                    <a:pt x="247" y="280"/>
                  </a:cubicBezTo>
                  <a:cubicBezTo>
                    <a:pt x="249" y="280"/>
                    <a:pt x="249" y="280"/>
                    <a:pt x="249" y="280"/>
                  </a:cubicBezTo>
                  <a:cubicBezTo>
                    <a:pt x="249" y="312"/>
                    <a:pt x="249" y="312"/>
                    <a:pt x="249" y="312"/>
                  </a:cubicBezTo>
                  <a:cubicBezTo>
                    <a:pt x="249" y="318"/>
                    <a:pt x="251" y="320"/>
                    <a:pt x="257" y="320"/>
                  </a:cubicBezTo>
                  <a:cubicBezTo>
                    <a:pt x="309" y="320"/>
                    <a:pt x="309" y="320"/>
                    <a:pt x="309" y="320"/>
                  </a:cubicBezTo>
                  <a:cubicBezTo>
                    <a:pt x="315" y="320"/>
                    <a:pt x="317" y="318"/>
                    <a:pt x="317" y="312"/>
                  </a:cubicBezTo>
                  <a:cubicBezTo>
                    <a:pt x="317" y="8"/>
                    <a:pt x="317" y="8"/>
                    <a:pt x="317" y="8"/>
                  </a:cubicBezTo>
                  <a:cubicBezTo>
                    <a:pt x="317" y="2"/>
                    <a:pt x="315" y="0"/>
                    <a:pt x="30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49" y="0"/>
                    <a:pt x="247" y="2"/>
                    <a:pt x="247" y="8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27" y="255"/>
                    <a:pt x="202" y="268"/>
                    <a:pt x="173" y="268"/>
                  </a:cubicBezTo>
                  <a:cubicBezTo>
                    <a:pt x="122" y="268"/>
                    <a:pt x="119" y="231"/>
                    <a:pt x="119" y="173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2"/>
                    <a:pt x="116" y="0"/>
                    <a:pt x="111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7799388" y="6348413"/>
              <a:ext cx="295275" cy="211138"/>
            </a:xfrm>
            <a:custGeom>
              <a:avLst/>
              <a:gdLst>
                <a:gd name="T0" fmla="*/ 0 w 467"/>
                <a:gd name="T1" fmla="*/ 322 h 330"/>
                <a:gd name="T2" fmla="*/ 8 w 467"/>
                <a:gd name="T3" fmla="*/ 330 h 330"/>
                <a:gd name="T4" fmla="*/ 62 w 467"/>
                <a:gd name="T5" fmla="*/ 330 h 330"/>
                <a:gd name="T6" fmla="*/ 70 w 467"/>
                <a:gd name="T7" fmla="*/ 322 h 330"/>
                <a:gd name="T8" fmla="*/ 70 w 467"/>
                <a:gd name="T9" fmla="*/ 104 h 330"/>
                <a:gd name="T10" fmla="*/ 145 w 467"/>
                <a:gd name="T11" fmla="*/ 62 h 330"/>
                <a:gd name="T12" fmla="*/ 198 w 467"/>
                <a:gd name="T13" fmla="*/ 157 h 330"/>
                <a:gd name="T14" fmla="*/ 198 w 467"/>
                <a:gd name="T15" fmla="*/ 322 h 330"/>
                <a:gd name="T16" fmla="*/ 206 w 467"/>
                <a:gd name="T17" fmla="*/ 330 h 330"/>
                <a:gd name="T18" fmla="*/ 261 w 467"/>
                <a:gd name="T19" fmla="*/ 330 h 330"/>
                <a:gd name="T20" fmla="*/ 268 w 467"/>
                <a:gd name="T21" fmla="*/ 322 h 330"/>
                <a:gd name="T22" fmla="*/ 268 w 467"/>
                <a:gd name="T23" fmla="*/ 104 h 330"/>
                <a:gd name="T24" fmla="*/ 343 w 467"/>
                <a:gd name="T25" fmla="*/ 62 h 330"/>
                <a:gd name="T26" fmla="*/ 397 w 467"/>
                <a:gd name="T27" fmla="*/ 157 h 330"/>
                <a:gd name="T28" fmla="*/ 397 w 467"/>
                <a:gd name="T29" fmla="*/ 322 h 330"/>
                <a:gd name="T30" fmla="*/ 405 w 467"/>
                <a:gd name="T31" fmla="*/ 330 h 330"/>
                <a:gd name="T32" fmla="*/ 459 w 467"/>
                <a:gd name="T33" fmla="*/ 330 h 330"/>
                <a:gd name="T34" fmla="*/ 467 w 467"/>
                <a:gd name="T35" fmla="*/ 322 h 330"/>
                <a:gd name="T36" fmla="*/ 467 w 467"/>
                <a:gd name="T37" fmla="*/ 137 h 330"/>
                <a:gd name="T38" fmla="*/ 363 w 467"/>
                <a:gd name="T39" fmla="*/ 0 h 330"/>
                <a:gd name="T40" fmla="*/ 253 w 467"/>
                <a:gd name="T41" fmla="*/ 54 h 330"/>
                <a:gd name="T42" fmla="*/ 165 w 467"/>
                <a:gd name="T43" fmla="*/ 0 h 330"/>
                <a:gd name="T44" fmla="*/ 70 w 467"/>
                <a:gd name="T45" fmla="*/ 50 h 330"/>
                <a:gd name="T46" fmla="*/ 68 w 467"/>
                <a:gd name="T47" fmla="*/ 50 h 330"/>
                <a:gd name="T48" fmla="*/ 68 w 467"/>
                <a:gd name="T49" fmla="*/ 18 h 330"/>
                <a:gd name="T50" fmla="*/ 60 w 467"/>
                <a:gd name="T51" fmla="*/ 10 h 330"/>
                <a:gd name="T52" fmla="*/ 8 w 467"/>
                <a:gd name="T53" fmla="*/ 10 h 330"/>
                <a:gd name="T54" fmla="*/ 0 w 467"/>
                <a:gd name="T55" fmla="*/ 18 h 330"/>
                <a:gd name="T56" fmla="*/ 0 w 467"/>
                <a:gd name="T57" fmla="*/ 32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7" h="330">
                  <a:moveTo>
                    <a:pt x="0" y="322"/>
                  </a:moveTo>
                  <a:cubicBezTo>
                    <a:pt x="0" y="328"/>
                    <a:pt x="2" y="330"/>
                    <a:pt x="8" y="330"/>
                  </a:cubicBezTo>
                  <a:cubicBezTo>
                    <a:pt x="62" y="330"/>
                    <a:pt x="62" y="330"/>
                    <a:pt x="62" y="330"/>
                  </a:cubicBezTo>
                  <a:cubicBezTo>
                    <a:pt x="68" y="330"/>
                    <a:pt x="70" y="328"/>
                    <a:pt x="70" y="322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91" y="75"/>
                    <a:pt x="115" y="62"/>
                    <a:pt x="145" y="62"/>
                  </a:cubicBezTo>
                  <a:cubicBezTo>
                    <a:pt x="196" y="62"/>
                    <a:pt x="198" y="99"/>
                    <a:pt x="198" y="157"/>
                  </a:cubicBezTo>
                  <a:cubicBezTo>
                    <a:pt x="198" y="322"/>
                    <a:pt x="198" y="322"/>
                    <a:pt x="198" y="322"/>
                  </a:cubicBezTo>
                  <a:cubicBezTo>
                    <a:pt x="198" y="328"/>
                    <a:pt x="200" y="330"/>
                    <a:pt x="206" y="330"/>
                  </a:cubicBezTo>
                  <a:cubicBezTo>
                    <a:pt x="261" y="330"/>
                    <a:pt x="261" y="330"/>
                    <a:pt x="261" y="330"/>
                  </a:cubicBezTo>
                  <a:cubicBezTo>
                    <a:pt x="267" y="330"/>
                    <a:pt x="268" y="328"/>
                    <a:pt x="268" y="322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89" y="75"/>
                    <a:pt x="313" y="62"/>
                    <a:pt x="343" y="62"/>
                  </a:cubicBezTo>
                  <a:cubicBezTo>
                    <a:pt x="394" y="62"/>
                    <a:pt x="397" y="99"/>
                    <a:pt x="397" y="157"/>
                  </a:cubicBezTo>
                  <a:cubicBezTo>
                    <a:pt x="397" y="322"/>
                    <a:pt x="397" y="322"/>
                    <a:pt x="397" y="322"/>
                  </a:cubicBezTo>
                  <a:cubicBezTo>
                    <a:pt x="397" y="328"/>
                    <a:pt x="399" y="330"/>
                    <a:pt x="405" y="330"/>
                  </a:cubicBezTo>
                  <a:cubicBezTo>
                    <a:pt x="459" y="330"/>
                    <a:pt x="459" y="330"/>
                    <a:pt x="459" y="330"/>
                  </a:cubicBezTo>
                  <a:cubicBezTo>
                    <a:pt x="465" y="330"/>
                    <a:pt x="467" y="328"/>
                    <a:pt x="467" y="322"/>
                  </a:cubicBezTo>
                  <a:cubicBezTo>
                    <a:pt x="467" y="137"/>
                    <a:pt x="467" y="137"/>
                    <a:pt x="467" y="137"/>
                  </a:cubicBezTo>
                  <a:cubicBezTo>
                    <a:pt x="467" y="23"/>
                    <a:pt x="417" y="0"/>
                    <a:pt x="363" y="0"/>
                  </a:cubicBezTo>
                  <a:cubicBezTo>
                    <a:pt x="316" y="0"/>
                    <a:pt x="283" y="18"/>
                    <a:pt x="253" y="54"/>
                  </a:cubicBezTo>
                  <a:cubicBezTo>
                    <a:pt x="235" y="12"/>
                    <a:pt x="201" y="0"/>
                    <a:pt x="165" y="0"/>
                  </a:cubicBezTo>
                  <a:cubicBezTo>
                    <a:pt x="124" y="0"/>
                    <a:pt x="97" y="16"/>
                    <a:pt x="70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2"/>
                    <a:pt x="65" y="10"/>
                    <a:pt x="60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2" y="10"/>
                    <a:pt x="0" y="12"/>
                    <a:pt x="0" y="18"/>
                  </a:cubicBezTo>
                  <a:lnTo>
                    <a:pt x="0" y="3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00"/>
            </a:p>
          </p:txBody>
        </p:sp>
      </p:grpSp>
    </p:spTree>
    <p:extLst>
      <p:ext uri="{BB962C8B-B14F-4D97-AF65-F5344CB8AC3E}">
        <p14:creationId xmlns:p14="http://schemas.microsoft.com/office/powerpoint/2010/main" val="183033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96000" y="404664"/>
            <a:ext cx="10800000" cy="533400"/>
          </a:xfrm>
          <a:prstGeom prst="rect">
            <a:avLst/>
          </a:prstGeom>
          <a:ln w="0"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6000" y="1268761"/>
            <a:ext cx="10800000" cy="41253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992000" y="6414409"/>
            <a:ext cx="144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&lt;datum&gt;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720000" y="6414409"/>
            <a:ext cx="52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&lt;Titel van de presentatie&gt;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6000" y="6414409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Rechthoek 6"/>
          <p:cNvSpPr/>
          <p:nvPr userDrawn="1"/>
        </p:nvSpPr>
        <p:spPr>
          <a:xfrm>
            <a:off x="696000" y="1088168"/>
            <a:ext cx="10800000" cy="36576"/>
          </a:xfrm>
          <a:prstGeom prst="rect">
            <a:avLst/>
          </a:prstGeom>
          <a:solidFill>
            <a:schemeClr val="tx2"/>
          </a:solidFill>
          <a:ln w="0">
            <a:noFill/>
          </a:ln>
          <a:effectLst>
            <a:outerShdw blurRad="50800" dist="254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8" name="Rechthoek 17"/>
          <p:cNvSpPr/>
          <p:nvPr userDrawn="1"/>
        </p:nvSpPr>
        <p:spPr>
          <a:xfrm>
            <a:off x="696000" y="6264000"/>
            <a:ext cx="10800000" cy="1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0" y="6415200"/>
            <a:ext cx="1473053" cy="1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1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0" r:id="rId3"/>
    <p:sldLayoutId id="2147483660" r:id="rId4"/>
    <p:sldLayoutId id="2147483652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8" r:id="rId11"/>
    <p:sldLayoutId id="2147483669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1" kern="1200">
          <a:ln w="3175">
            <a:noFill/>
          </a:ln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2263" indent="-322263" algn="l" defTabSz="914400" rtl="0" eaLnBrk="1" latinLnBrk="0" hangingPunct="1">
        <a:lnSpc>
          <a:spcPts val="2500"/>
        </a:lnSpc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7700" indent="-325438" algn="l" defTabSz="914400" rtl="0" eaLnBrk="1" latinLnBrk="0" hangingPunct="1">
        <a:lnSpc>
          <a:spcPts val="25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9963" indent="-323850" algn="l" defTabSz="914400" rtl="0" eaLnBrk="1" latinLnBrk="0" hangingPunct="1">
        <a:lnSpc>
          <a:spcPts val="2500"/>
        </a:lnSpc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93813" indent="-322263" algn="l" defTabSz="914400" rtl="0" eaLnBrk="1" latinLnBrk="0" hangingPunct="1">
        <a:lnSpc>
          <a:spcPts val="25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19250" indent="-323850" algn="l" defTabSz="914400" rtl="0" eaLnBrk="1" latinLnBrk="0" hangingPunct="1">
        <a:lnSpc>
          <a:spcPts val="2500"/>
        </a:lnSpc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1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emf"/><Relationship Id="rId4" Type="http://schemas.openxmlformats.org/officeDocument/2006/relationships/image" Target="../media/image276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emf"/><Relationship Id="rId5" Type="http://schemas.openxmlformats.org/officeDocument/2006/relationships/image" Target="../media/image2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emf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media" Target="../media/media2.mp4"/><Relationship Id="rId7" Type="http://schemas.openxmlformats.org/officeDocument/2006/relationships/image" Target="../media/image6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emf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/>
          <p:cNvSpPr>
            <a:spLocks noGrp="1"/>
          </p:cNvSpPr>
          <p:nvPr>
            <p:ph type="body" sz="quarter" idx="10"/>
          </p:nvPr>
        </p:nvSpPr>
        <p:spPr>
          <a:xfrm>
            <a:off x="8472264" y="4043930"/>
            <a:ext cx="2232248" cy="635000"/>
          </a:xfrm>
        </p:spPr>
        <p:txBody>
          <a:bodyPr/>
          <a:lstStyle/>
          <a:p>
            <a:r>
              <a:rPr lang="nl-NL" b="1" dirty="0" smtClean="0"/>
              <a:t>Mohsen </a:t>
            </a:r>
            <a:r>
              <a:rPr lang="nl-NL" b="1" dirty="0" smtClean="0"/>
              <a:t>Ghafoorian</a:t>
            </a:r>
          </a:p>
          <a:p>
            <a:r>
              <a:rPr lang="en-US" dirty="0" smtClean="0"/>
              <a:t>Jan 10, 2017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8493">
            <a:off x="762383" y="1550032"/>
            <a:ext cx="2513025" cy="32147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3575720" y="2372926"/>
            <a:ext cx="763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Convolutional </a:t>
            </a:r>
            <a:r>
              <a:rPr lang="en-US" sz="4800" b="1" dirty="0" smtClean="0">
                <a:solidFill>
                  <a:schemeClr val="bg1"/>
                </a:solidFill>
              </a:rPr>
              <a:t>Neural </a:t>
            </a:r>
            <a:r>
              <a:rPr lang="en-US" sz="4800" b="1" dirty="0" smtClean="0">
                <a:solidFill>
                  <a:schemeClr val="bg1"/>
                </a:solidFill>
              </a:rPr>
              <a:t>N</a:t>
            </a:r>
            <a:r>
              <a:rPr lang="en-US" sz="4800" b="1" dirty="0" smtClean="0">
                <a:solidFill>
                  <a:schemeClr val="bg1"/>
                </a:solidFill>
              </a:rPr>
              <a:t>etworks</a:t>
            </a:r>
            <a:endParaRPr lang="nl-NL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Image result for brigham and women's hospit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1" y="5338886"/>
            <a:ext cx="1264260" cy="147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brigham and women's hospita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5373216"/>
            <a:ext cx="1144408" cy="137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35760" y="5229200"/>
            <a:ext cx="8473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Materials partly taken from </a:t>
            </a:r>
          </a:p>
          <a:p>
            <a:r>
              <a:rPr lang="en-US" dirty="0">
                <a:solidFill>
                  <a:schemeClr val="accent1"/>
                </a:solidFill>
              </a:rPr>
              <a:t>      Stanford’s </a:t>
            </a:r>
            <a:r>
              <a:rPr lang="en-US" i="1" dirty="0">
                <a:solidFill>
                  <a:schemeClr val="accent1"/>
                </a:solidFill>
              </a:rPr>
              <a:t>Convolutional Neural Networks for Visual Recognition course</a:t>
            </a:r>
            <a:br>
              <a:rPr lang="en-US" i="1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r>
              <a:rPr lang="en-US" i="1" dirty="0">
                <a:solidFill>
                  <a:schemeClr val="accent1"/>
                </a:solidFill>
              </a:rPr>
              <a:t>      </a:t>
            </a:r>
            <a:endParaRPr lang="nl-NL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21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 Net</a:t>
            </a:r>
            <a:endParaRPr lang="en-US" dirty="0"/>
          </a:p>
        </p:txBody>
      </p:sp>
      <p:pic>
        <p:nvPicPr>
          <p:cNvPr id="4098" name="Picture 2" descr="http://revast-blog.com/top/wp-content/uploads/2015/04/Alex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7" y="1157228"/>
            <a:ext cx="7253051" cy="234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127448" y="3501009"/>
            <a:ext cx="77768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Details: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First use of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</a:rPr>
              <a:t>ReLU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Used Normalization layers across adjacent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kernels activations (not common anymore)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Heavy data augmentation (with a factor &gt; 2048)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Dropout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Batch size 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SGD momentum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Learning rate 0.01, reduced by factor of 10 when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</a:rPr>
              <a:t>val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accuracy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L2 Weight decay 0.0005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7 CNN ensembles 18.2% =&gt; 15.4%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3861048"/>
            <a:ext cx="3574478" cy="788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9341" y="735013"/>
            <a:ext cx="239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Krizhevsky</a:t>
            </a:r>
            <a:r>
              <a:rPr lang="en-US" b="1" dirty="0">
                <a:solidFill>
                  <a:schemeClr val="accent1"/>
                </a:solidFill>
              </a:rPr>
              <a:t> et al. 2012]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6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 Net</a:t>
            </a:r>
            <a:endParaRPr lang="en-US" dirty="0"/>
          </a:p>
        </p:txBody>
      </p:sp>
      <p:pic>
        <p:nvPicPr>
          <p:cNvPr id="4098" name="Picture 2" descr="http://revast-blog.com/top/wp-content/uploads/2015/04/Alex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7" y="1157228"/>
            <a:ext cx="7253051" cy="234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67609" y="3645024"/>
            <a:ext cx="41745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CONV1: (11x11x3)x96	= </a:t>
            </a:r>
            <a:r>
              <a:rPr lang="en-US" dirty="0" smtClean="0"/>
              <a:t>34,848</a:t>
            </a:r>
            <a:endParaRPr lang="en-US" dirty="0"/>
          </a:p>
          <a:p>
            <a:r>
              <a:rPr lang="en-US" dirty="0"/>
              <a:t>CONV2: (5x5x96)x256	= </a:t>
            </a:r>
            <a:r>
              <a:rPr lang="en-US" dirty="0" smtClean="0"/>
              <a:t>614,400</a:t>
            </a:r>
            <a:endParaRPr lang="en-US" dirty="0"/>
          </a:p>
          <a:p>
            <a:r>
              <a:rPr lang="en-US" dirty="0"/>
              <a:t>CONV3: (3x3x256)x384	= </a:t>
            </a:r>
            <a:r>
              <a:rPr lang="en-US" dirty="0" smtClean="0"/>
              <a:t>884,736</a:t>
            </a:r>
            <a:endParaRPr lang="en-US" dirty="0"/>
          </a:p>
          <a:p>
            <a:r>
              <a:rPr lang="en-US" dirty="0"/>
              <a:t>CONV4: (3x3x384)x384	= </a:t>
            </a:r>
            <a:r>
              <a:rPr lang="en-US" dirty="0" smtClean="0"/>
              <a:t>1,327,104</a:t>
            </a:r>
            <a:endParaRPr lang="en-US" dirty="0"/>
          </a:p>
          <a:p>
            <a:r>
              <a:rPr lang="en-US" dirty="0"/>
              <a:t>CONV5: (3x3x384)x256	= </a:t>
            </a:r>
            <a:r>
              <a:rPr lang="en-US" dirty="0" smtClean="0"/>
              <a:t>884,736</a:t>
            </a:r>
            <a:endParaRPr lang="en-US" dirty="0"/>
          </a:p>
          <a:p>
            <a:r>
              <a:rPr lang="en-US" dirty="0"/>
              <a:t>FC6: (6x6x256)x4096	= </a:t>
            </a:r>
            <a:r>
              <a:rPr lang="en-US" dirty="0" smtClean="0"/>
              <a:t>37,748,736</a:t>
            </a:r>
            <a:endParaRPr lang="en-US" dirty="0"/>
          </a:p>
          <a:p>
            <a:r>
              <a:rPr lang="en-US" dirty="0"/>
              <a:t>FC7: 4096x4096		= </a:t>
            </a:r>
            <a:r>
              <a:rPr lang="en-US" dirty="0" smtClean="0"/>
              <a:t>16,777,216</a:t>
            </a:r>
            <a:endParaRPr lang="en-US" dirty="0"/>
          </a:p>
          <a:p>
            <a:r>
              <a:rPr lang="en-US" dirty="0"/>
              <a:t>FC9: 4096x10		</a:t>
            </a:r>
            <a:r>
              <a:rPr lang="en-US"/>
              <a:t>= </a:t>
            </a:r>
            <a:r>
              <a:rPr lang="en-US" smtClean="0"/>
              <a:t>40,960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299130" y="5939988"/>
            <a:ext cx="51650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ross 7"/>
          <p:cNvSpPr/>
          <p:nvPr/>
        </p:nvSpPr>
        <p:spPr>
          <a:xfrm>
            <a:off x="2313467" y="5661248"/>
            <a:ext cx="216024" cy="216024"/>
          </a:xfrm>
          <a:prstGeom prst="plus">
            <a:avLst>
              <a:gd name="adj" fmla="val 404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64941" y="5939988"/>
                <a:ext cx="5976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			   </a:t>
                </a:r>
                <a:r>
                  <a:rPr lang="en-US" dirty="0">
                    <a:solidFill>
                      <a:srgbClr val="FF0000"/>
                    </a:solidFill>
                  </a:rPr>
                  <a:t>58,312,736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60 M</a:t>
                </a:r>
                <a:endParaRPr lang="nl-NL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41" y="5939988"/>
                <a:ext cx="5976664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099341" y="735013"/>
            <a:ext cx="239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Krizhevsky</a:t>
            </a:r>
            <a:r>
              <a:rPr lang="en-US" b="1" dirty="0">
                <a:solidFill>
                  <a:schemeClr val="accent1"/>
                </a:solidFill>
              </a:rPr>
              <a:t> et al. 2012]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3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VGG Net (Oxford Net)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336248" y="755163"/>
            <a:ext cx="323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Simonyan</a:t>
            </a:r>
            <a:r>
              <a:rPr lang="en-US" b="1" dirty="0">
                <a:solidFill>
                  <a:schemeClr val="accent1"/>
                </a:solidFill>
              </a:rPr>
              <a:t> and Zisserman 2014]</a:t>
            </a:r>
            <a:endParaRPr lang="nl-NL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8316">
            <a:off x="2207569" y="1360322"/>
            <a:ext cx="7604459" cy="53777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4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VGG Net (Oxford Net)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252" y="1268414"/>
            <a:ext cx="4117677" cy="48531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60296" y="1412776"/>
            <a:ext cx="576064" cy="3384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71177" y="4427820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model</a:t>
            </a:r>
            <a:endParaRPr lang="nl-NL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5128894" y="4612486"/>
            <a:ext cx="3638827" cy="40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1424" y="1412777"/>
            <a:ext cx="34586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Runner-up of </a:t>
            </a:r>
            <a:r>
              <a:rPr lang="en-US" dirty="0" err="1"/>
              <a:t>Imagenet</a:t>
            </a:r>
            <a:r>
              <a:rPr lang="en-US" dirty="0"/>
              <a:t> 2014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7.3% top-5 error rate!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idea: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the filter size: 3x3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the pooling 2x2 stride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 deeper!</a:t>
            </a:r>
          </a:p>
          <a:p>
            <a:endParaRPr lang="nl-NL" dirty="0"/>
          </a:p>
        </p:txBody>
      </p:sp>
      <p:sp>
        <p:nvSpPr>
          <p:cNvPr id="10" name="TextBox 9"/>
          <p:cNvSpPr txBox="1"/>
          <p:nvPr/>
        </p:nvSpPr>
        <p:spPr>
          <a:xfrm>
            <a:off x="8336248" y="755163"/>
            <a:ext cx="323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Simonyan</a:t>
            </a:r>
            <a:r>
              <a:rPr lang="en-US" b="1" dirty="0">
                <a:solidFill>
                  <a:schemeClr val="accent1"/>
                </a:solidFill>
              </a:rPr>
              <a:t> and Zisserman 2014]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1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GG Net (Oxford Net)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46001" y="1412776"/>
            <a:ext cx="246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3x3 convolutions??</a:t>
            </a:r>
            <a:endParaRPr lang="nl-NL" dirty="0"/>
          </a:p>
        </p:txBody>
      </p:sp>
      <p:sp>
        <p:nvSpPr>
          <p:cNvPr id="10" name="TextBox 9"/>
          <p:cNvSpPr txBox="1"/>
          <p:nvPr/>
        </p:nvSpPr>
        <p:spPr>
          <a:xfrm>
            <a:off x="8408256" y="755163"/>
            <a:ext cx="323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Simonyan</a:t>
            </a:r>
            <a:r>
              <a:rPr lang="en-US" b="1" dirty="0">
                <a:solidFill>
                  <a:schemeClr val="accent1"/>
                </a:solidFill>
              </a:rPr>
              <a:t> and Zisserman 2014]</a:t>
            </a:r>
            <a:endParaRPr lang="nl-NL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9890" y="1759011"/>
            <a:ext cx="488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Getting rid of a filter-size as a hyper-parameters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18511" y="2078437"/>
            <a:ext cx="351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adding layers until they help!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79889" y="2436720"/>
            <a:ext cx="605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Similar </a:t>
            </a:r>
            <a:r>
              <a:rPr lang="en-US" dirty="0" smtClean="0"/>
              <a:t>receptive </a:t>
            </a:r>
            <a:r>
              <a:rPr lang="en-US" dirty="0"/>
              <a:t>field, less parameters, more nonlinearities!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8356" y="2854128"/>
            <a:ext cx="456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a </a:t>
            </a:r>
            <a:r>
              <a:rPr lang="en-US" dirty="0">
                <a:solidFill>
                  <a:srgbClr val="FF0000"/>
                </a:solidFill>
              </a:rPr>
              <a:t>layer of 7x7</a:t>
            </a:r>
            <a:r>
              <a:rPr lang="en-US" dirty="0"/>
              <a:t> vs. </a:t>
            </a:r>
            <a:r>
              <a:rPr lang="en-US" dirty="0">
                <a:solidFill>
                  <a:srgbClr val="00B050"/>
                </a:solidFill>
              </a:rPr>
              <a:t>3 layers of 3x3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54066" y="5245516"/>
            <a:ext cx="825080" cy="7931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5165689" y="4653348"/>
            <a:ext cx="706023" cy="658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4700118" y="4201906"/>
            <a:ext cx="706023" cy="658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1862821" y="4156562"/>
            <a:ext cx="2374829" cy="229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8" name="Group 17"/>
          <p:cNvGrpSpPr/>
          <p:nvPr/>
        </p:nvGrpSpPr>
        <p:grpSpPr>
          <a:xfrm>
            <a:off x="1876130" y="4172484"/>
            <a:ext cx="864096" cy="808010"/>
            <a:chOff x="4193704" y="4907964"/>
            <a:chExt cx="864096" cy="808010"/>
          </a:xfrm>
        </p:grpSpPr>
        <p:sp>
          <p:nvSpPr>
            <p:cNvPr id="19" name="Rectangle 18"/>
            <p:cNvSpPr/>
            <p:nvPr/>
          </p:nvSpPr>
          <p:spPr>
            <a:xfrm>
              <a:off x="4193704" y="4907964"/>
              <a:ext cx="864096" cy="808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481736" y="4907964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769768" y="4923886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193704" y="5153769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193704" y="5441801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4673621" y="4188406"/>
            <a:ext cx="1759826" cy="1568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5" name="Group 24"/>
          <p:cNvGrpSpPr/>
          <p:nvPr/>
        </p:nvGrpSpPr>
        <p:grpSpPr>
          <a:xfrm>
            <a:off x="4681596" y="4186750"/>
            <a:ext cx="732572" cy="685023"/>
            <a:chOff x="4193704" y="4907964"/>
            <a:chExt cx="864096" cy="808010"/>
          </a:xfrm>
        </p:grpSpPr>
        <p:sp>
          <p:nvSpPr>
            <p:cNvPr id="26" name="Rectangle 25"/>
            <p:cNvSpPr/>
            <p:nvPr/>
          </p:nvSpPr>
          <p:spPr>
            <a:xfrm>
              <a:off x="4193704" y="4907964"/>
              <a:ext cx="864096" cy="808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481736" y="4907964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769768" y="4923886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193704" y="5153769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193704" y="5441801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7041898" y="4176232"/>
            <a:ext cx="1512167" cy="1396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2" name="Group 31"/>
          <p:cNvGrpSpPr/>
          <p:nvPr/>
        </p:nvGrpSpPr>
        <p:grpSpPr>
          <a:xfrm>
            <a:off x="7041897" y="4197150"/>
            <a:ext cx="556870" cy="544416"/>
            <a:chOff x="4193704" y="4907964"/>
            <a:chExt cx="864096" cy="808010"/>
          </a:xfrm>
          <a:solidFill>
            <a:schemeClr val="accent4"/>
          </a:solidFill>
        </p:grpSpPr>
        <p:sp>
          <p:nvSpPr>
            <p:cNvPr id="33" name="Rectangle 32"/>
            <p:cNvSpPr/>
            <p:nvPr/>
          </p:nvSpPr>
          <p:spPr>
            <a:xfrm>
              <a:off x="4193704" y="4907964"/>
              <a:ext cx="864096" cy="80801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481736" y="4907964"/>
              <a:ext cx="0" cy="792088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769768" y="4923886"/>
              <a:ext cx="0" cy="792088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193704" y="5153769"/>
              <a:ext cx="864096" cy="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193704" y="5441801"/>
              <a:ext cx="864096" cy="0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9162614" y="4205242"/>
            <a:ext cx="232807" cy="2297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4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162515" y="4184323"/>
            <a:ext cx="1200211" cy="11081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tangle 39"/>
          <p:cNvSpPr/>
          <p:nvPr/>
        </p:nvSpPr>
        <p:spPr>
          <a:xfrm>
            <a:off x="7073562" y="4204275"/>
            <a:ext cx="154440" cy="156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7433602" y="4573903"/>
            <a:ext cx="154440" cy="1564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42" name="Group 41"/>
          <p:cNvGrpSpPr/>
          <p:nvPr/>
        </p:nvGrpSpPr>
        <p:grpSpPr>
          <a:xfrm>
            <a:off x="5151391" y="4639849"/>
            <a:ext cx="732572" cy="685023"/>
            <a:chOff x="4193704" y="4907964"/>
            <a:chExt cx="864096" cy="808010"/>
          </a:xfrm>
        </p:grpSpPr>
        <p:sp>
          <p:nvSpPr>
            <p:cNvPr id="43" name="Rectangle 42"/>
            <p:cNvSpPr/>
            <p:nvPr/>
          </p:nvSpPr>
          <p:spPr>
            <a:xfrm>
              <a:off x="4193704" y="4907964"/>
              <a:ext cx="864096" cy="808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481736" y="4907964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769768" y="4923886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193704" y="5153769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193704" y="5441801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 flipV="1">
            <a:off x="5883963" y="4221089"/>
            <a:ext cx="0" cy="42223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700117" y="5324872"/>
            <a:ext cx="451274" cy="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94783" y="50336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67594" y="5109555"/>
            <a:ext cx="192787" cy="1850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3" name="Group 52"/>
          <p:cNvGrpSpPr/>
          <p:nvPr/>
        </p:nvGrpSpPr>
        <p:grpSpPr>
          <a:xfrm>
            <a:off x="3029015" y="5229330"/>
            <a:ext cx="864096" cy="808010"/>
            <a:chOff x="4193704" y="4907964"/>
            <a:chExt cx="864096" cy="808010"/>
          </a:xfrm>
        </p:grpSpPr>
        <p:sp>
          <p:nvSpPr>
            <p:cNvPr id="54" name="Rectangle 53"/>
            <p:cNvSpPr/>
            <p:nvPr/>
          </p:nvSpPr>
          <p:spPr>
            <a:xfrm>
              <a:off x="4193704" y="4907964"/>
              <a:ext cx="864096" cy="808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81736" y="4907964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769768" y="4923886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193704" y="5186250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193704" y="5460423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/>
          <p:cNvCxnSpPr/>
          <p:nvPr/>
        </p:nvCxnSpPr>
        <p:spPr>
          <a:xfrm flipV="1">
            <a:off x="3893111" y="4156562"/>
            <a:ext cx="0" cy="109519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896517" y="6040264"/>
            <a:ext cx="1168500" cy="369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879262" y="4982087"/>
            <a:ext cx="864096" cy="808010"/>
            <a:chOff x="4193704" y="4907964"/>
            <a:chExt cx="864096" cy="808010"/>
          </a:xfrm>
        </p:grpSpPr>
        <p:sp>
          <p:nvSpPr>
            <p:cNvPr id="62" name="Rectangle 61"/>
            <p:cNvSpPr/>
            <p:nvPr/>
          </p:nvSpPr>
          <p:spPr>
            <a:xfrm>
              <a:off x="4193704" y="4907964"/>
              <a:ext cx="864096" cy="808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4481736" y="4907964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769768" y="4923886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193704" y="5153769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4193704" y="5441801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2738609" y="4170865"/>
            <a:ext cx="864096" cy="808010"/>
            <a:chOff x="4193704" y="4907964"/>
            <a:chExt cx="864096" cy="808010"/>
          </a:xfrm>
        </p:grpSpPr>
        <p:sp>
          <p:nvSpPr>
            <p:cNvPr id="68" name="Rectangle 67"/>
            <p:cNvSpPr/>
            <p:nvPr/>
          </p:nvSpPr>
          <p:spPr>
            <a:xfrm>
              <a:off x="4193704" y="4907964"/>
              <a:ext cx="864096" cy="808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4481736" y="4907964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4769768" y="4923886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193704" y="5153769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193704" y="5441801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2737852" y="4978432"/>
            <a:ext cx="864096" cy="808010"/>
            <a:chOff x="4193704" y="4907964"/>
            <a:chExt cx="864096" cy="808010"/>
          </a:xfrm>
        </p:grpSpPr>
        <p:sp>
          <p:nvSpPr>
            <p:cNvPr id="74" name="Rectangle 73"/>
            <p:cNvSpPr/>
            <p:nvPr/>
          </p:nvSpPr>
          <p:spPr>
            <a:xfrm>
              <a:off x="4193704" y="4907964"/>
              <a:ext cx="864096" cy="808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4481736" y="4907964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769768" y="4923886"/>
              <a:ext cx="0" cy="792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193704" y="5153769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4193704" y="5441801"/>
              <a:ext cx="86409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1500553" y="57930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  <a:endParaRPr lang="nl-NL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871711" y="3205046"/>
                <a:ext cx="318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((3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)×3 = 27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11" y="3205046"/>
                <a:ext cx="318888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067355" y="3196897"/>
                <a:ext cx="2987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((7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=49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</a:t>
                </a:r>
                <a:r>
                  <a:rPr lang="en-US" dirty="0">
                    <a:solidFill>
                      <a:srgbClr val="004811"/>
                    </a:solidFill>
                  </a:rPr>
                  <a:t>vs</a:t>
                </a: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54" y="3196897"/>
                <a:ext cx="29874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12" t="-8197" r="-1020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3583897" y="3517487"/>
            <a:ext cx="405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nonlinearity</a:t>
            </a:r>
            <a:r>
              <a:rPr lang="en-US" dirty="0"/>
              <a:t> applied vs. </a:t>
            </a:r>
            <a:r>
              <a:rPr lang="en-US" dirty="0">
                <a:solidFill>
                  <a:srgbClr val="00B050"/>
                </a:solidFill>
              </a:rPr>
              <a:t>3 nonlinearities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752950" y="3836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744110" y="3861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6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24" grpId="0" animBg="1"/>
      <p:bldP spid="31" grpId="0" animBg="1"/>
      <p:bldP spid="38" grpId="0" animBg="1"/>
      <p:bldP spid="39" grpId="0" animBg="1"/>
      <p:bldP spid="40" grpId="0" animBg="1"/>
      <p:bldP spid="41" grpId="0" animBg="1"/>
      <p:bldP spid="51" grpId="0"/>
      <p:bldP spid="52" grpId="0" animBg="1"/>
      <p:bldP spid="79" grpId="0"/>
      <p:bldP spid="80" grpId="0"/>
      <p:bldP spid="81" grpId="0"/>
      <p:bldP spid="82" grpId="0"/>
      <p:bldP spid="84" grpId="0"/>
      <p:bldP spid="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GG Net (Oxford Net)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64240" y="755163"/>
            <a:ext cx="323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Simonyan</a:t>
            </a:r>
            <a:r>
              <a:rPr lang="en-US" b="1" dirty="0">
                <a:solidFill>
                  <a:schemeClr val="accent1"/>
                </a:solidFill>
              </a:rPr>
              <a:t> and Zisserman 2014]</a:t>
            </a:r>
            <a:endParaRPr lang="nl-NL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7" y="1484784"/>
            <a:ext cx="5469371" cy="34563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779" y="1371722"/>
            <a:ext cx="2582797" cy="47270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03712" y="1654724"/>
            <a:ext cx="1656184" cy="3341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Rectangle 82"/>
          <p:cNvSpPr/>
          <p:nvPr/>
        </p:nvSpPr>
        <p:spPr>
          <a:xfrm>
            <a:off x="3791744" y="4437112"/>
            <a:ext cx="23042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6496712" y="4869162"/>
            <a:ext cx="125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Layer with</a:t>
            </a:r>
          </a:p>
          <a:p>
            <a:r>
              <a:rPr lang="en-US" dirty="0">
                <a:solidFill>
                  <a:srgbClr val="FF0000"/>
                </a:solidFill>
              </a:rPr>
              <a:t>the most </a:t>
            </a:r>
          </a:p>
          <a:p>
            <a:r>
              <a:rPr lang="en-US" dirty="0">
                <a:solidFill>
                  <a:srgbClr val="FF0000"/>
                </a:solidFill>
              </a:rPr>
              <a:t>number of </a:t>
            </a:r>
          </a:p>
          <a:p>
            <a:r>
              <a:rPr lang="en-US" dirty="0">
                <a:solidFill>
                  <a:srgbClr val="FF0000"/>
                </a:solidFill>
              </a:rPr>
              <a:t>parameters</a:t>
            </a:r>
            <a:endParaRPr lang="nl-NL" dirty="0">
              <a:solidFill>
                <a:srgbClr val="FF0000"/>
              </a:solidFill>
            </a:endParaRPr>
          </a:p>
        </p:txBody>
      </p:sp>
      <p:cxnSp>
        <p:nvCxnSpPr>
          <p:cNvPr id="8" name="Elbow Connector 7"/>
          <p:cNvCxnSpPr/>
          <p:nvPr/>
        </p:nvCxnSpPr>
        <p:spPr>
          <a:xfrm rot="10800000">
            <a:off x="6168010" y="4509122"/>
            <a:ext cx="1039446" cy="360041"/>
          </a:xfrm>
          <a:prstGeom prst="bentConnector3">
            <a:avLst>
              <a:gd name="adj1" fmla="val -58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706864" y="4951331"/>
                <a:ext cx="4625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Total memory: 24M*4bytes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nl-NL" dirty="0">
                    <a:solidFill>
                      <a:srgbClr val="FF0000"/>
                    </a:solidFill>
                  </a:rPr>
                  <a:t>93MB (only forw)</a:t>
                </a: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63" y="4951331"/>
                <a:ext cx="462549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86" t="-8197" r="-264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1706864" y="5373217"/>
            <a:ext cx="3780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Question: what is your recommended </a:t>
            </a:r>
          </a:p>
          <a:p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 size with 4GB memory?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3" grpId="0" animBg="1"/>
      <p:bldP spid="6" grpId="0"/>
      <p:bldP spid="88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43831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2014]</a:t>
            </a:r>
            <a:endParaRPr lang="nl-NL" b="1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allisonmaruska.files.wordpress.com/2015/10/we-need-to-go-deep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00" y="1124495"/>
            <a:ext cx="619125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gure 5: The Google “Inception” deep neural network architecture. Source: Christian Szegedy et. al. Going deeper with convolutions. CVPR 2015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39545" y="3033473"/>
            <a:ext cx="5027207" cy="13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6684" y="4863122"/>
            <a:ext cx="336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>
                <a:solidFill>
                  <a:srgbClr val="FF0000"/>
                </a:solidFill>
              </a:rPr>
              <a:t>Going deeper</a:t>
            </a:r>
            <a:r>
              <a:rPr lang="en-US" i="1" dirty="0"/>
              <a:t> with convolutions”</a:t>
            </a:r>
            <a:endParaRPr lang="nl-NL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135560" y="5232454"/>
            <a:ext cx="18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Inception network</a:t>
            </a:r>
            <a:endParaRPr lang="nl-NL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734890" y="5857796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Winners of </a:t>
            </a:r>
            <a:r>
              <a:rPr lang="en-US" b="1" dirty="0" err="1">
                <a:solidFill>
                  <a:srgbClr val="00B050"/>
                </a:solidFill>
              </a:rPr>
              <a:t>Imagenet</a:t>
            </a:r>
            <a:r>
              <a:rPr lang="en-US" b="1" dirty="0">
                <a:solidFill>
                  <a:srgbClr val="00B050"/>
                </a:solidFill>
              </a:rPr>
              <a:t> 2014</a:t>
            </a:r>
            <a:endParaRPr lang="nl-NL" b="1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23747" y="5309789"/>
            <a:ext cx="194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22 layers network</a:t>
            </a:r>
            <a:endParaRPr lang="nl-NL" b="1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59663" y="5583793"/>
            <a:ext cx="227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6.7% Top-5 error rate!</a:t>
            </a:r>
            <a:endParaRPr lang="nl-N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9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219" y="2321298"/>
            <a:ext cx="5940006" cy="42133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43831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2014]</a:t>
            </a:r>
            <a:endParaRPr lang="nl-NL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7569" y="1340768"/>
            <a:ext cx="347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 challenges for going deeper: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91544" y="167496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Increased number of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Increased computational cost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087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55440" y="1340769"/>
            <a:ext cx="5231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it make any sense to do 1x1 convolutions?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do dimensionality reduction on the depth?</a:t>
            </a:r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2936032" y="2573289"/>
            <a:ext cx="1656184" cy="2592289"/>
          </a:xfrm>
          <a:prstGeom prst="cube">
            <a:avLst>
              <a:gd name="adj" fmla="val 410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 rot="10800000">
            <a:off x="2927649" y="2573288"/>
            <a:ext cx="1656184" cy="2592289"/>
          </a:xfrm>
          <a:prstGeom prst="cube">
            <a:avLst>
              <a:gd name="adj" fmla="val 4100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" name="Group 4"/>
          <p:cNvGrpSpPr/>
          <p:nvPr/>
        </p:nvGrpSpPr>
        <p:grpSpPr>
          <a:xfrm>
            <a:off x="3242992" y="3789040"/>
            <a:ext cx="1065846" cy="228940"/>
            <a:chOff x="1718992" y="3789040"/>
            <a:chExt cx="1065846" cy="228940"/>
          </a:xfrm>
        </p:grpSpPr>
        <p:sp>
          <p:nvSpPr>
            <p:cNvPr id="14" name="Cube 13"/>
            <p:cNvSpPr/>
            <p:nvPr/>
          </p:nvSpPr>
          <p:spPr>
            <a:xfrm>
              <a:off x="1718992" y="3789040"/>
              <a:ext cx="216024" cy="228940"/>
            </a:xfrm>
            <a:prstGeom prst="cube">
              <a:avLst>
                <a:gd name="adj" fmla="val 31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Cube 14"/>
            <p:cNvSpPr/>
            <p:nvPr/>
          </p:nvSpPr>
          <p:spPr>
            <a:xfrm>
              <a:off x="1827004" y="3789040"/>
              <a:ext cx="216024" cy="228940"/>
            </a:xfrm>
            <a:prstGeom prst="cube">
              <a:avLst>
                <a:gd name="adj" fmla="val 31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Cube 16"/>
            <p:cNvSpPr/>
            <p:nvPr/>
          </p:nvSpPr>
          <p:spPr>
            <a:xfrm>
              <a:off x="1975366" y="3789040"/>
              <a:ext cx="216024" cy="228940"/>
            </a:xfrm>
            <a:prstGeom prst="cube">
              <a:avLst>
                <a:gd name="adj" fmla="val 31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Cube 17"/>
            <p:cNvSpPr/>
            <p:nvPr/>
          </p:nvSpPr>
          <p:spPr>
            <a:xfrm>
              <a:off x="2123728" y="3789040"/>
              <a:ext cx="216024" cy="228940"/>
            </a:xfrm>
            <a:prstGeom prst="cube">
              <a:avLst>
                <a:gd name="adj" fmla="val 31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Cube 18"/>
            <p:cNvSpPr/>
            <p:nvPr/>
          </p:nvSpPr>
          <p:spPr>
            <a:xfrm>
              <a:off x="2272090" y="3789040"/>
              <a:ext cx="216024" cy="228940"/>
            </a:xfrm>
            <a:prstGeom prst="cube">
              <a:avLst>
                <a:gd name="adj" fmla="val 31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Cube 19"/>
            <p:cNvSpPr/>
            <p:nvPr/>
          </p:nvSpPr>
          <p:spPr>
            <a:xfrm>
              <a:off x="2420452" y="3789040"/>
              <a:ext cx="216024" cy="228940"/>
            </a:xfrm>
            <a:prstGeom prst="cube">
              <a:avLst>
                <a:gd name="adj" fmla="val 31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Cube 20"/>
            <p:cNvSpPr/>
            <p:nvPr/>
          </p:nvSpPr>
          <p:spPr>
            <a:xfrm>
              <a:off x="2568814" y="3789040"/>
              <a:ext cx="216024" cy="228940"/>
            </a:xfrm>
            <a:prstGeom prst="cube">
              <a:avLst>
                <a:gd name="adj" fmla="val 31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3" name="Cube 22"/>
          <p:cNvSpPr/>
          <p:nvPr/>
        </p:nvSpPr>
        <p:spPr>
          <a:xfrm>
            <a:off x="6820763" y="3785702"/>
            <a:ext cx="216024" cy="228940"/>
          </a:xfrm>
          <a:prstGeom prst="cube">
            <a:avLst>
              <a:gd name="adj" fmla="val 31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6978099" y="3785702"/>
            <a:ext cx="216024" cy="228940"/>
          </a:xfrm>
          <a:prstGeom prst="cube">
            <a:avLst>
              <a:gd name="adj" fmla="val 3157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126461" y="3785702"/>
            <a:ext cx="216024" cy="228940"/>
          </a:xfrm>
          <a:prstGeom prst="cube">
            <a:avLst>
              <a:gd name="adj" fmla="val 3157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Cube 38"/>
          <p:cNvSpPr/>
          <p:nvPr/>
        </p:nvSpPr>
        <p:spPr>
          <a:xfrm>
            <a:off x="6672065" y="2569949"/>
            <a:ext cx="1260140" cy="2592289"/>
          </a:xfrm>
          <a:prstGeom prst="cube">
            <a:avLst>
              <a:gd name="adj" fmla="val 542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Cube 39"/>
          <p:cNvSpPr/>
          <p:nvPr/>
        </p:nvSpPr>
        <p:spPr>
          <a:xfrm rot="10800000">
            <a:off x="6672065" y="2573288"/>
            <a:ext cx="1260140" cy="2592289"/>
          </a:xfrm>
          <a:prstGeom prst="cube">
            <a:avLst>
              <a:gd name="adj" fmla="val 54278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11824" y="3899885"/>
            <a:ext cx="2160240" cy="0"/>
          </a:xfrm>
          <a:prstGeom prst="straightConnector1">
            <a:avLst/>
          </a:prstGeom>
          <a:ln w="28575">
            <a:solidFill>
              <a:srgbClr val="0076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44976" y="3573016"/>
            <a:ext cx="101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635"/>
                </a:solidFill>
              </a:rPr>
              <a:t>1x1 conv</a:t>
            </a:r>
            <a:endParaRPr lang="nl-NL" dirty="0">
              <a:solidFill>
                <a:srgbClr val="00763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43831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9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3" grpId="0" animBg="1"/>
      <p:bldP spid="32" grpId="0" animBg="1"/>
      <p:bldP spid="33" grpId="0" animBg="1"/>
      <p:bldP spid="39" grpId="0" animBg="1"/>
      <p:bldP spid="40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be 12"/>
          <p:cNvSpPr/>
          <p:nvPr/>
        </p:nvSpPr>
        <p:spPr>
          <a:xfrm rot="10800000">
            <a:off x="1775521" y="2573288"/>
            <a:ext cx="1656184" cy="2592289"/>
          </a:xfrm>
          <a:prstGeom prst="cube">
            <a:avLst>
              <a:gd name="adj" fmla="val 4100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7569" y="134076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one?</a:t>
            </a:r>
            <a:endParaRPr lang="nl-NL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59697" y="2968312"/>
            <a:ext cx="216024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3947" y="2617074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1x1 conv?</a:t>
            </a:r>
            <a:endParaRPr lang="nl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2230901" y="2852937"/>
            <a:ext cx="1200804" cy="230753"/>
          </a:xfrm>
          <a:prstGeom prst="cube">
            <a:avLst>
              <a:gd name="adj" fmla="val 31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2063554" y="3869431"/>
            <a:ext cx="1271039" cy="648072"/>
          </a:xfrm>
          <a:prstGeom prst="cube">
            <a:avLst>
              <a:gd name="adj" fmla="val 32890"/>
            </a:avLst>
          </a:prstGeom>
          <a:solidFill>
            <a:srgbClr val="92D050"/>
          </a:solidFill>
          <a:ln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2090891" y="3195190"/>
            <a:ext cx="1271039" cy="504056"/>
          </a:xfrm>
          <a:prstGeom prst="cube">
            <a:avLst>
              <a:gd name="adj" fmla="val 31195"/>
            </a:avLst>
          </a:prstGeom>
          <a:solidFill>
            <a:srgbClr val="FFC000"/>
          </a:solidFill>
          <a:ln>
            <a:solidFill>
              <a:srgbClr val="F6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Cube 11"/>
          <p:cNvSpPr/>
          <p:nvPr/>
        </p:nvSpPr>
        <p:spPr>
          <a:xfrm>
            <a:off x="1783905" y="2573289"/>
            <a:ext cx="1656184" cy="2592289"/>
          </a:xfrm>
          <a:prstGeom prst="cube">
            <a:avLst>
              <a:gd name="adj" fmla="val 410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359697" y="4202994"/>
            <a:ext cx="2160240" cy="0"/>
          </a:xfrm>
          <a:prstGeom prst="straightConnector1">
            <a:avLst/>
          </a:prstGeom>
          <a:ln w="28575">
            <a:solidFill>
              <a:srgbClr val="0076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23947" y="3851756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635"/>
                </a:solidFill>
              </a:rPr>
              <a:t>5x5 conv?</a:t>
            </a:r>
            <a:endParaRPr lang="nl-NL" dirty="0">
              <a:solidFill>
                <a:srgbClr val="007635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3362884" y="3409795"/>
            <a:ext cx="2160240" cy="0"/>
          </a:xfrm>
          <a:prstGeom prst="straightConnector1">
            <a:avLst/>
          </a:prstGeom>
          <a:ln w="28575">
            <a:solidFill>
              <a:srgbClr val="F69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27134" y="3058557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69200"/>
                </a:solidFill>
              </a:rPr>
              <a:t>3x3 conv?</a:t>
            </a:r>
            <a:endParaRPr lang="nl-NL" dirty="0">
              <a:solidFill>
                <a:srgbClr val="F692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999657" y="4860358"/>
            <a:ext cx="2520280" cy="1809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463906" y="4509120"/>
            <a:ext cx="98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Pooling?</a:t>
            </a:r>
            <a:endParaRPr lang="nl-NL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88088" y="201787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Pick them all!! 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7" name="Cube 46"/>
          <p:cNvSpPr/>
          <p:nvPr/>
        </p:nvSpPr>
        <p:spPr>
          <a:xfrm>
            <a:off x="6672064" y="2573287"/>
            <a:ext cx="1041432" cy="2548502"/>
          </a:xfrm>
          <a:prstGeom prst="cube">
            <a:avLst>
              <a:gd name="adj" fmla="val 66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Cube 49"/>
          <p:cNvSpPr/>
          <p:nvPr/>
        </p:nvSpPr>
        <p:spPr>
          <a:xfrm>
            <a:off x="7025434" y="2572883"/>
            <a:ext cx="1041432" cy="2548502"/>
          </a:xfrm>
          <a:prstGeom prst="cube">
            <a:avLst>
              <a:gd name="adj" fmla="val 66479"/>
            </a:avLst>
          </a:prstGeom>
          <a:solidFill>
            <a:srgbClr val="FFC000"/>
          </a:solidFill>
          <a:ln>
            <a:solidFill>
              <a:srgbClr val="F6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Cube 50"/>
          <p:cNvSpPr/>
          <p:nvPr/>
        </p:nvSpPr>
        <p:spPr>
          <a:xfrm>
            <a:off x="7378804" y="2572479"/>
            <a:ext cx="1041432" cy="2548502"/>
          </a:xfrm>
          <a:prstGeom prst="cube">
            <a:avLst>
              <a:gd name="adj" fmla="val 66479"/>
            </a:avLst>
          </a:prstGeom>
          <a:solidFill>
            <a:srgbClr val="92D050"/>
          </a:solidFill>
          <a:ln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Cube 51"/>
          <p:cNvSpPr/>
          <p:nvPr/>
        </p:nvSpPr>
        <p:spPr>
          <a:xfrm>
            <a:off x="7732173" y="2572075"/>
            <a:ext cx="1041432" cy="2548502"/>
          </a:xfrm>
          <a:prstGeom prst="cube">
            <a:avLst>
              <a:gd name="adj" fmla="val 66479"/>
            </a:avLst>
          </a:prstGeom>
          <a:solidFill>
            <a:srgbClr val="7030A0"/>
          </a:solidFill>
          <a:ln>
            <a:solidFill>
              <a:srgbClr val="004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xtBox 22"/>
          <p:cNvSpPr txBox="1"/>
          <p:nvPr/>
        </p:nvSpPr>
        <p:spPr>
          <a:xfrm>
            <a:off x="9343831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2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8" grpId="0"/>
      <p:bldP spid="25" grpId="0" animBg="1"/>
      <p:bldP spid="31" grpId="0" animBg="1"/>
      <p:bldP spid="34" grpId="0" animBg="1"/>
      <p:bldP spid="12" grpId="0" animBg="1"/>
      <p:bldP spid="37" grpId="0"/>
      <p:bldP spid="41" grpId="0"/>
      <p:bldP spid="43" grpId="0"/>
      <p:bldP spid="16" grpId="0"/>
      <p:bldP spid="47" grpId="0" animBg="1"/>
      <p:bldP spid="50" grpId="0" animBg="1"/>
      <p:bldP spid="51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ired.com/wp-content/uploads/2015/01/cnn-visualization-crop-1024x7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1336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logs.nvidia.com/wp-content/uploads/2014/09/imagene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68" y="620688"/>
            <a:ext cx="33718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47529" y="4221089"/>
            <a:ext cx="3548279" cy="95410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1,000</a:t>
            </a:r>
            <a:r>
              <a:rPr lang="en-US" sz="2800" dirty="0"/>
              <a:t> image categories</a:t>
            </a:r>
          </a:p>
          <a:p>
            <a:r>
              <a:rPr lang="en-US" sz="2800" b="1" dirty="0"/>
              <a:t>1,431,167 </a:t>
            </a:r>
            <a:r>
              <a:rPr lang="en-US" sz="2800" dirty="0"/>
              <a:t>images</a:t>
            </a:r>
            <a:endParaRPr lang="nl-NL" sz="2800" dirty="0"/>
          </a:p>
        </p:txBody>
      </p:sp>
      <p:pic>
        <p:nvPicPr>
          <p:cNvPr id="1030" name="Picture 6" descr="https://upload.wikimedia.org/wikipedia/commons/thumb/5/55/Olympic_rings_with_transparent_rims.svg/1024px-Olympic_rings_with_transparent_rim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496" y="1556792"/>
            <a:ext cx="4713040" cy="228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79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be 12"/>
          <p:cNvSpPr/>
          <p:nvPr/>
        </p:nvSpPr>
        <p:spPr>
          <a:xfrm rot="10800000">
            <a:off x="1775521" y="2573288"/>
            <a:ext cx="1656184" cy="2592289"/>
          </a:xfrm>
          <a:prstGeom prst="cube">
            <a:avLst>
              <a:gd name="adj" fmla="val 4100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12225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</a:t>
            </a:r>
            <a:r>
              <a:rPr lang="en-US" b="1" dirty="0">
                <a:solidFill>
                  <a:schemeClr val="accent1"/>
                </a:solidFill>
              </a:rPr>
              <a:t>]</a:t>
            </a:r>
            <a:endParaRPr lang="nl-NL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7569" y="134076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one?</a:t>
            </a:r>
            <a:endParaRPr lang="nl-NL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59697" y="2968312"/>
            <a:ext cx="216024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3947" y="2617074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1x1 conv?</a:t>
            </a:r>
            <a:endParaRPr lang="nl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2230901" y="2852937"/>
            <a:ext cx="1200804" cy="230753"/>
          </a:xfrm>
          <a:prstGeom prst="cube">
            <a:avLst>
              <a:gd name="adj" fmla="val 31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2063554" y="3869431"/>
            <a:ext cx="1271039" cy="648072"/>
          </a:xfrm>
          <a:prstGeom prst="cube">
            <a:avLst>
              <a:gd name="adj" fmla="val 32890"/>
            </a:avLst>
          </a:prstGeom>
          <a:solidFill>
            <a:srgbClr val="92D050"/>
          </a:solidFill>
          <a:ln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2090891" y="3195190"/>
            <a:ext cx="1271039" cy="504056"/>
          </a:xfrm>
          <a:prstGeom prst="cube">
            <a:avLst>
              <a:gd name="adj" fmla="val 31195"/>
            </a:avLst>
          </a:prstGeom>
          <a:solidFill>
            <a:srgbClr val="FFC000"/>
          </a:solidFill>
          <a:ln>
            <a:solidFill>
              <a:srgbClr val="F6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Cube 11"/>
          <p:cNvSpPr/>
          <p:nvPr/>
        </p:nvSpPr>
        <p:spPr>
          <a:xfrm>
            <a:off x="1783905" y="2573289"/>
            <a:ext cx="1656184" cy="2592289"/>
          </a:xfrm>
          <a:prstGeom prst="cube">
            <a:avLst>
              <a:gd name="adj" fmla="val 410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359697" y="4202994"/>
            <a:ext cx="2160240" cy="0"/>
          </a:xfrm>
          <a:prstGeom prst="straightConnector1">
            <a:avLst/>
          </a:prstGeom>
          <a:ln w="28575">
            <a:solidFill>
              <a:srgbClr val="0076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23947" y="3851756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635"/>
                </a:solidFill>
              </a:rPr>
              <a:t>5</a:t>
            </a:r>
            <a:r>
              <a:rPr lang="en-US" dirty="0">
                <a:solidFill>
                  <a:srgbClr val="007635"/>
                </a:solidFill>
              </a:rPr>
              <a:t>x5 conv?</a:t>
            </a:r>
            <a:endParaRPr lang="nl-NL" dirty="0">
              <a:solidFill>
                <a:srgbClr val="007635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3362884" y="3409795"/>
            <a:ext cx="2160240" cy="0"/>
          </a:xfrm>
          <a:prstGeom prst="straightConnector1">
            <a:avLst/>
          </a:prstGeom>
          <a:ln w="28575">
            <a:solidFill>
              <a:srgbClr val="F69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27134" y="3058557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69200"/>
                </a:solidFill>
              </a:rPr>
              <a:t>3x3 conv?</a:t>
            </a:r>
            <a:endParaRPr lang="nl-NL" dirty="0">
              <a:solidFill>
                <a:srgbClr val="F692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999657" y="4860358"/>
            <a:ext cx="2520280" cy="1809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463906" y="4509120"/>
            <a:ext cx="98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Pooling?</a:t>
            </a:r>
            <a:endParaRPr lang="nl-NL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5624" y="199557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Pick them all!! 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7" name="Cube 46"/>
          <p:cNvSpPr/>
          <p:nvPr/>
        </p:nvSpPr>
        <p:spPr>
          <a:xfrm>
            <a:off x="6672064" y="2573287"/>
            <a:ext cx="1041432" cy="2548502"/>
          </a:xfrm>
          <a:prstGeom prst="cube">
            <a:avLst>
              <a:gd name="adj" fmla="val 66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Cube 49"/>
          <p:cNvSpPr/>
          <p:nvPr/>
        </p:nvSpPr>
        <p:spPr>
          <a:xfrm>
            <a:off x="7025434" y="2572883"/>
            <a:ext cx="1041432" cy="2548502"/>
          </a:xfrm>
          <a:prstGeom prst="cube">
            <a:avLst>
              <a:gd name="adj" fmla="val 66479"/>
            </a:avLst>
          </a:prstGeom>
          <a:solidFill>
            <a:srgbClr val="FFC000"/>
          </a:solidFill>
          <a:ln>
            <a:solidFill>
              <a:srgbClr val="F6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Cube 50"/>
          <p:cNvSpPr/>
          <p:nvPr/>
        </p:nvSpPr>
        <p:spPr>
          <a:xfrm>
            <a:off x="7378804" y="2572479"/>
            <a:ext cx="1041432" cy="2548502"/>
          </a:xfrm>
          <a:prstGeom prst="cube">
            <a:avLst>
              <a:gd name="adj" fmla="val 66479"/>
            </a:avLst>
          </a:prstGeom>
          <a:solidFill>
            <a:srgbClr val="92D050"/>
          </a:solidFill>
          <a:ln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Cube 51"/>
          <p:cNvSpPr/>
          <p:nvPr/>
        </p:nvSpPr>
        <p:spPr>
          <a:xfrm>
            <a:off x="7732173" y="2572075"/>
            <a:ext cx="1041432" cy="2548502"/>
          </a:xfrm>
          <a:prstGeom prst="cube">
            <a:avLst>
              <a:gd name="adj" fmla="val 66479"/>
            </a:avLst>
          </a:prstGeom>
          <a:solidFill>
            <a:srgbClr val="7030A0"/>
          </a:solidFill>
          <a:ln>
            <a:solidFill>
              <a:srgbClr val="004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37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 animBg="1"/>
      <p:bldP spid="31" grpId="0" animBg="1"/>
      <p:bldP spid="34" grpId="0" animBg="1"/>
      <p:bldP spid="37" grpId="0"/>
      <p:bldP spid="41" grpId="0"/>
      <p:bldP spid="43" grpId="0"/>
      <p:bldP spid="16" grpId="0"/>
      <p:bldP spid="47" grpId="0" animBg="1"/>
      <p:bldP spid="50" grpId="0" animBg="1"/>
      <p:bldP spid="51" grpId="0" animBg="1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be 12"/>
          <p:cNvSpPr/>
          <p:nvPr/>
        </p:nvSpPr>
        <p:spPr>
          <a:xfrm rot="10800000">
            <a:off x="1775521" y="2573288"/>
            <a:ext cx="1656184" cy="2592289"/>
          </a:xfrm>
          <a:prstGeom prst="cube">
            <a:avLst>
              <a:gd name="adj" fmla="val 4100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7568" y="1340768"/>
            <a:ext cx="163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to do?</a:t>
            </a:r>
            <a:endParaRPr lang="nl-NL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59697" y="2968312"/>
            <a:ext cx="216024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3947" y="2617074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1x1 conv?</a:t>
            </a:r>
            <a:endParaRPr lang="nl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2230901" y="2852937"/>
            <a:ext cx="1200804" cy="230753"/>
          </a:xfrm>
          <a:prstGeom prst="cube">
            <a:avLst>
              <a:gd name="adj" fmla="val 31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2063554" y="3869431"/>
            <a:ext cx="1271039" cy="648072"/>
          </a:xfrm>
          <a:prstGeom prst="cube">
            <a:avLst>
              <a:gd name="adj" fmla="val 32890"/>
            </a:avLst>
          </a:prstGeom>
          <a:solidFill>
            <a:srgbClr val="92D050"/>
          </a:solidFill>
          <a:ln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2090891" y="3195190"/>
            <a:ext cx="1271039" cy="504056"/>
          </a:xfrm>
          <a:prstGeom prst="cube">
            <a:avLst>
              <a:gd name="adj" fmla="val 31195"/>
            </a:avLst>
          </a:prstGeom>
          <a:solidFill>
            <a:srgbClr val="FFC000"/>
          </a:solidFill>
          <a:ln>
            <a:solidFill>
              <a:srgbClr val="F6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Cube 11"/>
          <p:cNvSpPr/>
          <p:nvPr/>
        </p:nvSpPr>
        <p:spPr>
          <a:xfrm>
            <a:off x="1783905" y="2573289"/>
            <a:ext cx="1656184" cy="2592289"/>
          </a:xfrm>
          <a:prstGeom prst="cube">
            <a:avLst>
              <a:gd name="adj" fmla="val 410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359697" y="4202994"/>
            <a:ext cx="2160240" cy="0"/>
          </a:xfrm>
          <a:prstGeom prst="straightConnector1">
            <a:avLst/>
          </a:prstGeom>
          <a:ln w="28575">
            <a:solidFill>
              <a:srgbClr val="0076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23947" y="3851756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635"/>
                </a:solidFill>
              </a:rPr>
              <a:t>5x5 conv?</a:t>
            </a:r>
            <a:endParaRPr lang="nl-NL" dirty="0">
              <a:solidFill>
                <a:srgbClr val="007635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3362884" y="3409795"/>
            <a:ext cx="2160240" cy="0"/>
          </a:xfrm>
          <a:prstGeom prst="straightConnector1">
            <a:avLst/>
          </a:prstGeom>
          <a:ln w="28575">
            <a:solidFill>
              <a:srgbClr val="F69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27134" y="3058557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69200"/>
                </a:solidFill>
              </a:rPr>
              <a:t>3x3 conv?</a:t>
            </a:r>
            <a:endParaRPr lang="nl-NL" dirty="0">
              <a:solidFill>
                <a:srgbClr val="F692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999657" y="4860358"/>
            <a:ext cx="2520280" cy="1809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463906" y="4509120"/>
            <a:ext cx="98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Pooling?</a:t>
            </a:r>
            <a:endParaRPr lang="nl-NL" dirty="0">
              <a:solidFill>
                <a:srgbClr val="7030A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065" y="2379089"/>
            <a:ext cx="4785033" cy="23800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40016" y="4980910"/>
            <a:ext cx="327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 (naïve version)</a:t>
            </a:r>
            <a:endParaRPr lang="nl-NL" dirty="0"/>
          </a:p>
        </p:txBody>
      </p:sp>
      <p:sp>
        <p:nvSpPr>
          <p:cNvPr id="26" name="TextBox 25"/>
          <p:cNvSpPr txBox="1"/>
          <p:nvPr/>
        </p:nvSpPr>
        <p:spPr>
          <a:xfrm>
            <a:off x="6888088" y="20097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Pick them all!! 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43831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8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668650"/>
            <a:ext cx="4320479" cy="21490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07568" y="3861048"/>
            <a:ext cx="327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 (naïve version)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844" y="1484785"/>
            <a:ext cx="4566729" cy="241820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68008" y="3861049"/>
            <a:ext cx="415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Inception module with dimensionality reduction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9343831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endParaRPr lang="en-US" dirty="0"/>
          </a:p>
        </p:txBody>
      </p:sp>
      <p:pic>
        <p:nvPicPr>
          <p:cNvPr id="17410" name="Picture 2" descr="https://indico.io/blog/wp-content/uploads/2016/02/inception_clean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46" y="1988840"/>
            <a:ext cx="8897035" cy="237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69392" y="2924944"/>
            <a:ext cx="5943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3935760" y="2924944"/>
            <a:ext cx="5943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4799856" y="2924944"/>
            <a:ext cx="5943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5479551" y="2636912"/>
            <a:ext cx="5943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6107044" y="2564904"/>
            <a:ext cx="5943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6740044" y="2529020"/>
            <a:ext cx="5943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7392530" y="2348880"/>
            <a:ext cx="5943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8252019" y="2268907"/>
            <a:ext cx="5943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8904505" y="2271209"/>
            <a:ext cx="5943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/>
          <p:cNvSpPr txBox="1"/>
          <p:nvPr/>
        </p:nvSpPr>
        <p:spPr>
          <a:xfrm>
            <a:off x="2855641" y="4797152"/>
            <a:ext cx="1831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inception layers</a:t>
            </a:r>
            <a:endParaRPr lang="nl-NL" dirty="0"/>
          </a:p>
        </p:txBody>
      </p:sp>
      <p:sp>
        <p:nvSpPr>
          <p:cNvPr id="20" name="TextBox 19"/>
          <p:cNvSpPr txBox="1"/>
          <p:nvPr/>
        </p:nvSpPr>
        <p:spPr>
          <a:xfrm>
            <a:off x="9343831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1288563"/>
            <a:ext cx="6696744" cy="3551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585" y="5093343"/>
            <a:ext cx="7242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Only 5M parameters! (12x fewer than Alex net, 27x fewer than VGG net!)</a:t>
            </a:r>
          </a:p>
          <a:p>
            <a:r>
              <a:rPr lang="en-US" b="1" dirty="0">
                <a:solidFill>
                  <a:srgbClr val="FF0000"/>
                </a:solidFill>
              </a:rPr>
              <a:t>			How is it possible??!</a:t>
            </a:r>
            <a:endParaRPr lang="nl-NL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43831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GG Net (Oxford Net)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36248" y="755163"/>
            <a:ext cx="323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Simonyan</a:t>
            </a:r>
            <a:r>
              <a:rPr lang="en-US" b="1" dirty="0">
                <a:solidFill>
                  <a:schemeClr val="accent1"/>
                </a:solidFill>
              </a:rPr>
              <a:t> and Zisserman 2014]</a:t>
            </a:r>
            <a:endParaRPr lang="nl-NL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7" y="1484784"/>
            <a:ext cx="5469371" cy="34563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9" y="1371722"/>
            <a:ext cx="2582797" cy="4727006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3791744" y="4437112"/>
            <a:ext cx="23042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82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79577" y="1412777"/>
            <a:ext cx="5667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key contribution is made by</a:t>
            </a:r>
          </a:p>
          <a:p>
            <a:r>
              <a:rPr lang="en-US" dirty="0"/>
              <a:t>	</a:t>
            </a:r>
            <a:r>
              <a:rPr lang="en-US" i="1" dirty="0">
                <a:solidFill>
                  <a:srgbClr val="007635"/>
                </a:solidFill>
              </a:rPr>
              <a:t>average pooling</a:t>
            </a:r>
            <a:r>
              <a:rPr lang="en-US" dirty="0"/>
              <a:t> instead of </a:t>
            </a:r>
            <a:r>
              <a:rPr lang="en-US" dirty="0">
                <a:solidFill>
                  <a:srgbClr val="FF0000"/>
                </a:solidFill>
              </a:rPr>
              <a:t>fully connected layers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2927648" y="2573288"/>
            <a:ext cx="1656184" cy="2592289"/>
          </a:xfrm>
          <a:prstGeom prst="cube">
            <a:avLst>
              <a:gd name="adj" fmla="val 410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 rot="10800000">
            <a:off x="2927649" y="2573288"/>
            <a:ext cx="1656184" cy="2592289"/>
          </a:xfrm>
          <a:prstGeom prst="cube">
            <a:avLst>
              <a:gd name="adj" fmla="val 4100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U-Turn Arrow 10"/>
          <p:cNvSpPr/>
          <p:nvPr/>
        </p:nvSpPr>
        <p:spPr>
          <a:xfrm>
            <a:off x="3717447" y="3293367"/>
            <a:ext cx="1080120" cy="1152128"/>
          </a:xfrm>
          <a:prstGeom prst="uturnArrow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2Right"/>
              <a:lightRig rig="threePt" dir="t"/>
            </a:scene3d>
          </a:bodyPr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783360" y="2573286"/>
            <a:ext cx="800472" cy="2592290"/>
            <a:chOff x="4788024" y="2780928"/>
            <a:chExt cx="800472" cy="2592290"/>
          </a:xfrm>
        </p:grpSpPr>
        <p:sp>
          <p:nvSpPr>
            <p:cNvPr id="32" name="Cube 31"/>
            <p:cNvSpPr/>
            <p:nvPr/>
          </p:nvSpPr>
          <p:spPr>
            <a:xfrm>
              <a:off x="4788024" y="2780928"/>
              <a:ext cx="800472" cy="2592290"/>
            </a:xfrm>
            <a:prstGeom prst="cube">
              <a:avLst>
                <a:gd name="adj" fmla="val 84714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3" name="Cube 32"/>
            <p:cNvSpPr/>
            <p:nvPr/>
          </p:nvSpPr>
          <p:spPr>
            <a:xfrm rot="10800000">
              <a:off x="4788024" y="2780928"/>
              <a:ext cx="800472" cy="2592290"/>
            </a:xfrm>
            <a:prstGeom prst="cube">
              <a:avLst>
                <a:gd name="adj" fmla="val 84714"/>
              </a:avLst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V="1">
            <a:off x="4655840" y="3869431"/>
            <a:ext cx="22322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6960096" y="3643638"/>
            <a:ext cx="1058745" cy="576065"/>
            <a:chOff x="4932040" y="3645024"/>
            <a:chExt cx="1058745" cy="576065"/>
          </a:xfrm>
        </p:grpSpPr>
        <p:sp>
          <p:nvSpPr>
            <p:cNvPr id="35" name="Cube 34"/>
            <p:cNvSpPr/>
            <p:nvPr/>
          </p:nvSpPr>
          <p:spPr>
            <a:xfrm>
              <a:off x="4932040" y="3645024"/>
              <a:ext cx="1058745" cy="576065"/>
            </a:xfrm>
            <a:prstGeom prst="cube">
              <a:avLst>
                <a:gd name="adj" fmla="val 3210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Cube 38"/>
            <p:cNvSpPr/>
            <p:nvPr/>
          </p:nvSpPr>
          <p:spPr>
            <a:xfrm rot="10800000">
              <a:off x="4932040" y="3645024"/>
              <a:ext cx="1058745" cy="576065"/>
            </a:xfrm>
            <a:prstGeom prst="cube">
              <a:avLst>
                <a:gd name="adj" fmla="val 32105"/>
              </a:avLst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979285" y="3497330"/>
            <a:ext cx="169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pooling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9343831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1844824"/>
            <a:ext cx="5638800" cy="3867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3831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0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153" y="1956816"/>
            <a:ext cx="6677025" cy="3676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3831" y="755163"/>
            <a:ext cx="215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Szegedy et al.</a:t>
            </a:r>
            <a:r>
              <a:rPr lang="en-US" b="1" dirty="0">
                <a:solidFill>
                  <a:schemeClr val="accent1"/>
                </a:solidFill>
              </a:rPr>
              <a:t> 2014]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7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20400" y="75516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He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085" y="1196753"/>
            <a:ext cx="8409831" cy="5455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7689" y="4005064"/>
            <a:ext cx="4962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Introduced “</a:t>
            </a:r>
            <a:r>
              <a:rPr lang="en-US" i="1" dirty="0"/>
              <a:t>residual nets</a:t>
            </a:r>
            <a:r>
              <a:rPr lang="en-US" dirty="0"/>
              <a:t>” against “</a:t>
            </a:r>
            <a:r>
              <a:rPr lang="en-US" i="1" dirty="0"/>
              <a:t>plain nets</a:t>
            </a:r>
            <a:r>
              <a:rPr lang="en-US" dirty="0"/>
              <a:t>”</a:t>
            </a:r>
          </a:p>
          <a:p>
            <a:r>
              <a:rPr lang="en-US" dirty="0"/>
              <a:t>Reached </a:t>
            </a:r>
            <a:r>
              <a:rPr lang="en-US" b="1" dirty="0">
                <a:solidFill>
                  <a:srgbClr val="FF0000"/>
                </a:solidFill>
              </a:rPr>
              <a:t>3.57%</a:t>
            </a:r>
            <a:r>
              <a:rPr lang="en-US" dirty="0"/>
              <a:t> top-5 error rate!!</a:t>
            </a:r>
          </a:p>
          <a:p>
            <a:r>
              <a:rPr lang="en-US" dirty="0">
                <a:solidFill>
                  <a:srgbClr val="007635"/>
                </a:solidFill>
              </a:rPr>
              <a:t>Winners of ImageNet 2015 in all sub-competitions!</a:t>
            </a:r>
            <a:endParaRPr lang="nl-NL" dirty="0">
              <a:solidFill>
                <a:srgbClr val="0076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2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cs.stanford.edu/people/karpathy/mosaic_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357518"/>
            <a:ext cx="31750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1" name="TextBox 10240"/>
          <p:cNvSpPr txBox="1"/>
          <p:nvPr/>
        </p:nvSpPr>
        <p:spPr>
          <a:xfrm>
            <a:off x="1566651" y="4966583"/>
            <a:ext cx="661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2013: 	All the 20 first ranking methods were using deep learning!!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84244" y="2710965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2012:</a:t>
            </a:r>
            <a:endParaRPr lang="nl-NL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53" y="2151581"/>
            <a:ext cx="3038519" cy="145732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570151" y="1824084"/>
            <a:ext cx="238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2010: 		</a:t>
            </a:r>
            <a:r>
              <a:rPr lang="en-US" sz="1600" dirty="0" smtClean="0"/>
              <a:t>28</a:t>
            </a:r>
            <a:r>
              <a:rPr lang="en-US" sz="1600" dirty="0"/>
              <a:t>%</a:t>
            </a:r>
            <a:endParaRPr lang="nl-NL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1579651" y="2234917"/>
            <a:ext cx="238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2011: 		</a:t>
            </a:r>
            <a:r>
              <a:rPr lang="en-US" sz="1600" dirty="0" smtClean="0"/>
              <a:t>26</a:t>
            </a:r>
            <a:r>
              <a:rPr lang="en-US" sz="1600" dirty="0"/>
              <a:t>%</a:t>
            </a:r>
            <a:endParaRPr lang="nl-NL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043" y="2705998"/>
            <a:ext cx="4152900" cy="195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5190" y="4304243"/>
            <a:ext cx="31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U. Amsterdam	29%</a:t>
            </a:r>
            <a:endParaRPr lang="nl-NL" dirty="0"/>
          </a:p>
        </p:txBody>
      </p:sp>
      <p:sp>
        <p:nvSpPr>
          <p:cNvPr id="70" name="TextBox 69"/>
          <p:cNvSpPr txBox="1"/>
          <p:nvPr/>
        </p:nvSpPr>
        <p:spPr>
          <a:xfrm>
            <a:off x="3415190" y="3983051"/>
            <a:ext cx="31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INRIA		27%</a:t>
            </a:r>
            <a:endParaRPr lang="nl-NL" dirty="0"/>
          </a:p>
        </p:txBody>
      </p:sp>
      <p:sp>
        <p:nvSpPr>
          <p:cNvPr id="71" name="TextBox 70"/>
          <p:cNvSpPr txBox="1"/>
          <p:nvPr/>
        </p:nvSpPr>
        <p:spPr>
          <a:xfrm>
            <a:off x="3415190" y="3675090"/>
            <a:ext cx="31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U. Oxford		27%</a:t>
            </a:r>
            <a:endParaRPr lang="nl-NL" dirty="0"/>
          </a:p>
        </p:txBody>
      </p:sp>
      <p:sp>
        <p:nvSpPr>
          <p:cNvPr id="72" name="TextBox 71"/>
          <p:cNvSpPr txBox="1"/>
          <p:nvPr/>
        </p:nvSpPr>
        <p:spPr>
          <a:xfrm>
            <a:off x="3407630" y="3347338"/>
            <a:ext cx="31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U. Tokyo		26%</a:t>
            </a:r>
            <a:endParaRPr lang="nl-NL" dirty="0"/>
          </a:p>
        </p:txBody>
      </p:sp>
      <p:sp>
        <p:nvSpPr>
          <p:cNvPr id="73" name="TextBox 72"/>
          <p:cNvSpPr txBox="1"/>
          <p:nvPr/>
        </p:nvSpPr>
        <p:spPr>
          <a:xfrm>
            <a:off x="3384890" y="3035156"/>
            <a:ext cx="31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U. Toronto	16%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04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60" grpId="0"/>
      <p:bldP spid="64" grpId="0"/>
      <p:bldP spid="65" grpId="0"/>
      <p:bldP spid="5" grpId="0"/>
      <p:bldP spid="70" grpId="0"/>
      <p:bldP spid="71" grpId="0"/>
      <p:bldP spid="72" grpId="0"/>
      <p:bldP spid="7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23" y="2310563"/>
            <a:ext cx="4472514" cy="2970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2276623"/>
            <a:ext cx="4378024" cy="2970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20400" y="75516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He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1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1124496"/>
            <a:ext cx="3009840" cy="5629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6000" y="1268760"/>
            <a:ext cx="138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shallow network </a:t>
            </a:r>
          </a:p>
          <a:p>
            <a:r>
              <a:rPr lang="en-US" dirty="0"/>
              <a:t>(18 layers)</a:t>
            </a:r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7176120" y="1268760"/>
            <a:ext cx="138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deeper counterpart </a:t>
            </a:r>
          </a:p>
          <a:p>
            <a:r>
              <a:rPr lang="en-US" dirty="0"/>
              <a:t>(34 layers)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7019512" y="1988841"/>
            <a:ext cx="34689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“Degradation problem”:</a:t>
            </a:r>
            <a:br>
              <a:rPr lang="en-US" dirty="0"/>
            </a:br>
            <a:r>
              <a:rPr lang="en-US" dirty="0"/>
              <a:t>A deeper model should not have higher training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Original layers: copied from shallower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 layers: set as identity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least the same training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“Solvers might have difficulties approximating identity mappings by multiple  non-linear layers”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20400" y="75516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He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7569" y="1628800"/>
            <a:ext cx="1750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Plain net</a:t>
            </a:r>
            <a:endParaRPr lang="nl-N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863752" y="203016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</a:t>
            </a:r>
            <a:endParaRPr lang="nl-NL" dirty="0"/>
          </a:p>
        </p:txBody>
      </p:sp>
      <p:sp>
        <p:nvSpPr>
          <p:cNvPr id="13" name="TextBox 12"/>
          <p:cNvSpPr txBox="1"/>
          <p:nvPr/>
        </p:nvSpPr>
        <p:spPr>
          <a:xfrm>
            <a:off x="3935760" y="540321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36160" y="2636913"/>
                <a:ext cx="28857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dirty="0"/>
                  <a:t> is any desired mapping</a:t>
                </a:r>
              </a:p>
              <a:p>
                <a:r>
                  <a:rPr lang="en-US" dirty="0"/>
                  <a:t>for these two layers</a:t>
                </a:r>
                <a:endParaRPr lang="nl-NL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2636912"/>
                <a:ext cx="2885726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688" t="-5660" r="-1055" b="-1415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080" y="2456948"/>
            <a:ext cx="2460432" cy="28888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20400" y="75516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He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7568" y="1628800"/>
            <a:ext cx="226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Residual</a:t>
            </a:r>
            <a:r>
              <a:rPr lang="en-US" sz="2800" dirty="0"/>
              <a:t> net</a:t>
            </a:r>
            <a:endParaRPr lang="nl-NL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151784" y="213285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</a:t>
            </a:r>
            <a:endParaRPr lang="nl-NL" dirty="0"/>
          </a:p>
        </p:txBody>
      </p:sp>
      <p:sp>
        <p:nvSpPr>
          <p:cNvPr id="13" name="TextBox 12"/>
          <p:cNvSpPr txBox="1"/>
          <p:nvPr/>
        </p:nvSpPr>
        <p:spPr>
          <a:xfrm>
            <a:off x="4151784" y="540321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36160" y="2636912"/>
                <a:ext cx="24072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By adding the identity </a:t>
                </a:r>
              </a:p>
              <a:p>
                <a:r>
                  <a:rPr lang="en-US" dirty="0"/>
                  <a:t>force the layers to learn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2636912"/>
                <a:ext cx="2407262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2025" t="-3974" r="-151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513" y="2538477"/>
            <a:ext cx="5275553" cy="2909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36160" y="4077073"/>
                <a:ext cx="295151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identity transformation</a:t>
                </a:r>
              </a:p>
              <a:p>
                <a:r>
                  <a:rPr lang="en-US" dirty="0"/>
                  <a:t>for a stack of layers is optimal</a:t>
                </a:r>
              </a:p>
              <a:p>
                <a:r>
                  <a:rPr lang="en-US" dirty="0"/>
                  <a:t>easily drive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NL" dirty="0"/>
                  <a:t> to 0 by </a:t>
                </a:r>
              </a:p>
              <a:p>
                <a:r>
                  <a:rPr lang="nl-NL" dirty="0"/>
                  <a:t>Setting the weights to 0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4077072"/>
                <a:ext cx="2951514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1653" t="-3046" r="-1240" b="-710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9920400" y="75516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He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5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140" y="37266"/>
            <a:ext cx="2108324" cy="67905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560" y="1412776"/>
            <a:ext cx="32337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design style (VGG style)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3x3 conv (almost)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max pooling (almost)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hidden FC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dropout</a:t>
            </a:r>
          </a:p>
        </p:txBody>
      </p:sp>
    </p:spTree>
    <p:extLst>
      <p:ext uri="{BB962C8B-B14F-4D97-AF65-F5344CB8AC3E}">
        <p14:creationId xmlns:p14="http://schemas.microsoft.com/office/powerpoint/2010/main" val="282853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140" y="37266"/>
            <a:ext cx="2108324" cy="6790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6000" y="1196752"/>
            <a:ext cx="45834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Dealing with different dimensions: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(A) Zero padding (no extra parameters)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(B) Zero padding and 1x1 conv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(C) All 1x1 conv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08" y="3373222"/>
            <a:ext cx="3816424" cy="2409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1624" y="5445224"/>
            <a:ext cx="33843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77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41065" y="1268761"/>
            <a:ext cx="295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layers to stack?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807968" y="1545759"/>
                <a:ext cx="1914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545759"/>
                <a:ext cx="191424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813782" y="2223448"/>
                <a:ext cx="29158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nl-NL" dirty="0"/>
                  <a:t> =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781" y="2223448"/>
                <a:ext cx="29158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783632" y="2131115"/>
            <a:ext cx="135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layer?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738" y="3212977"/>
            <a:ext cx="5468460" cy="25972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20400" y="75516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He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52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16" y="2060848"/>
            <a:ext cx="9155484" cy="2518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20400" y="75516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He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1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660058"/>
            <a:ext cx="7651264" cy="4330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20400" y="75516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nl-NL" b="1" dirty="0">
                <a:solidFill>
                  <a:schemeClr val="accent1"/>
                </a:solidFill>
              </a:rPr>
              <a:t>He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40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Highway Networks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90742" y="751368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[Srivastava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7568" y="1556792"/>
            <a:ext cx="7336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We refer to networks with this architecture as highway networks, since they allow unimpeded information flow across several layers on information </a:t>
            </a:r>
            <a:r>
              <a:rPr lang="nl-NL" i="1" dirty="0"/>
              <a:t>highways</a:t>
            </a:r>
            <a:r>
              <a:rPr lang="nl-NL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9656" y="2800570"/>
                <a:ext cx="1586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800570"/>
                <a:ext cx="158678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99656" y="3376634"/>
                <a:ext cx="38985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376634"/>
                <a:ext cx="389856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875988" y="3745966"/>
            <a:ext cx="864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516892" y="3745966"/>
            <a:ext cx="864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08036" y="3745966"/>
            <a:ext cx="75996" cy="369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</p:cNvCxnSpPr>
          <p:nvPr/>
        </p:nvCxnSpPr>
        <p:spPr>
          <a:xfrm flipH="1">
            <a:off x="4727848" y="3745966"/>
            <a:ext cx="221092" cy="369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04226" y="4061280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Carry gate</a:t>
            </a:r>
            <a:endParaRPr lang="nl-NL" i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05712" y="4067780"/>
            <a:ext cx="161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Transform gate</a:t>
            </a:r>
            <a:endParaRPr lang="nl-NL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67608" y="4653136"/>
                <a:ext cx="2928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simplicity let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653136"/>
                <a:ext cx="292862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663" t="-8197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999656" y="5237601"/>
                <a:ext cx="4496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5237601"/>
                <a:ext cx="449655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7" grpId="0"/>
      <p:bldP spid="26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Nets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2204865"/>
            <a:ext cx="2171700" cy="3114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5561" y="1743200"/>
            <a:ext cx="2088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32x32x3 image</a:t>
            </a:r>
            <a:endParaRPr lang="nl-NL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3068961"/>
            <a:ext cx="438150" cy="1000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9896" y="2420889"/>
            <a:ext cx="161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5x5x3 filter</a:t>
            </a: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39015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Highway Networks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7568" y="1556792"/>
            <a:ext cx="7336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We refer to networks with this architecture as highway networks, since they allow unimpeded information flow across several layers on information </a:t>
            </a:r>
            <a:r>
              <a:rPr lang="nl-NL" i="1" dirty="0"/>
              <a:t>highways</a:t>
            </a:r>
            <a:r>
              <a:rPr lang="nl-NL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855640" y="2843969"/>
                <a:ext cx="4496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843969"/>
                <a:ext cx="449655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71664" y="3573017"/>
                <a:ext cx="1568378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3573016"/>
                <a:ext cx="1568378" cy="617861"/>
              </a:xfrm>
              <a:prstGeom prst="rect">
                <a:avLst/>
              </a:prstGeom>
              <a:blipFill rotWithShape="0"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43873" y="3557527"/>
                <a:ext cx="1566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nl-NL" dirty="0"/>
                  <a:t> = 0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557527"/>
                <a:ext cx="15667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113" t="-10000" r="-2724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43872" y="3821545"/>
                <a:ext cx="1566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nl-NL" dirty="0"/>
                  <a:t> = 1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1" y="3821545"/>
                <a:ext cx="15667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113" t="-10000" r="-2724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663952" y="3557527"/>
            <a:ext cx="288032" cy="6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Elbow Connector 15"/>
          <p:cNvCxnSpPr>
            <a:stCxn id="6" idx="2"/>
          </p:cNvCxnSpPr>
          <p:nvPr/>
        </p:nvCxnSpPr>
        <p:spPr>
          <a:xfrm rot="16200000" flipH="1">
            <a:off x="5972884" y="4025962"/>
            <a:ext cx="246235" cy="5760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72201" y="4252446"/>
            <a:ext cx="340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be learned via backpropagation</a:t>
            </a:r>
            <a:endParaRPr lang="nl-NL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858742" y="4941169"/>
                <a:ext cx="2794098" cy="373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742" y="4941168"/>
                <a:ext cx="2794098" cy="373307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103916" y="5021377"/>
            <a:ext cx="288032" cy="293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1" name="Elbow Connector 30"/>
          <p:cNvCxnSpPr/>
          <p:nvPr/>
        </p:nvCxnSpPr>
        <p:spPr>
          <a:xfrm rot="16200000" flipH="1">
            <a:off x="5189780" y="5387070"/>
            <a:ext cx="256129" cy="148214"/>
          </a:xfrm>
          <a:prstGeom prst="bentConnector3">
            <a:avLst>
              <a:gd name="adj1" fmla="val 10355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35355" y="5376090"/>
            <a:ext cx="5280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Initialize with negative value (e.g. -3)</a:t>
            </a:r>
          </a:p>
          <a:p>
            <a:r>
              <a:rPr lang="en-US" dirty="0">
                <a:solidFill>
                  <a:srgbClr val="FF0000"/>
                </a:solidFill>
              </a:rPr>
              <a:t>to have an initial carry behavior</a:t>
            </a:r>
          </a:p>
          <a:p>
            <a:r>
              <a:rPr lang="en-US" dirty="0">
                <a:solidFill>
                  <a:srgbClr val="FF0000"/>
                </a:solidFill>
              </a:rPr>
              <a:t>(inspired by the preferred LSTM initial bias in bridging)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90742" y="751368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[Srivastava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21" grpId="0"/>
      <p:bldP spid="28" grpId="0" animBg="1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Highway vs. Residual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775521" y="2077706"/>
                <a:ext cx="40039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.(1−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077706"/>
                <a:ext cx="4003917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143672" y="1312220"/>
            <a:ext cx="146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Highway Nets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08168" y="1326849"/>
            <a:ext cx="14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635"/>
                </a:solidFill>
              </a:rPr>
              <a:t>Residual Nets</a:t>
            </a:r>
            <a:endParaRPr lang="nl-NL" dirty="0">
              <a:solidFill>
                <a:srgbClr val="007635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1681553"/>
            <a:ext cx="2664296" cy="1469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6711249"/>
                  </p:ext>
                </p:extLst>
              </p:nvPr>
            </p:nvGraphicFramePr>
            <p:xfrm>
              <a:off x="1847528" y="3356992"/>
              <a:ext cx="8652564" cy="2834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00082"/>
                    <a:gridCol w="4252482"/>
                  </a:tblGrid>
                  <a:tr h="139040"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marL="285750" marR="0" lvl="1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accent1"/>
                              </a:solidFill>
                            </a:rPr>
                            <a:t>Can pass through transform gate, carry gate </a:t>
                          </a:r>
                          <a:r>
                            <a:rPr lang="nl-NL" dirty="0" smtClean="0">
                              <a:solidFill>
                                <a:schemeClr val="accent1"/>
                              </a:solidFill>
                            </a:rPr>
                            <a:t>or a linear combination of them!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lvl="1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7635"/>
                              </a:solidFill>
                            </a:rPr>
                            <a:t>Always pass both identity and the transformation</a:t>
                          </a: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marL="285750" marR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accent1"/>
                              </a:solidFill>
                            </a:rPr>
                            <a:t>Can do differently</a:t>
                          </a:r>
                          <a:r>
                            <a:rPr lang="en-US" baseline="0" dirty="0" smtClean="0">
                              <a:solidFill>
                                <a:schemeClr val="accent1"/>
                              </a:solidFill>
                            </a:rPr>
                            <a:t> for different features</a:t>
                          </a:r>
                          <a:endParaRPr lang="nl-NL" dirty="0" smtClean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7635"/>
                              </a:solidFill>
                            </a:rPr>
                            <a:t>Same behavior for all features</a:t>
                          </a:r>
                          <a:endParaRPr lang="nl-NL" dirty="0">
                            <a:solidFill>
                              <a:srgbClr val="007635"/>
                            </a:solidFill>
                          </a:endParaRPr>
                        </a:p>
                      </a:txBody>
                      <a:tcPr/>
                    </a:tc>
                  </a:tr>
                  <a:tr h="320040">
                    <a:tc>
                      <a:txBody>
                        <a:bodyPr/>
                        <a:lstStyle/>
                        <a:p>
                          <a:pPr marL="285750" marR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accent1"/>
                              </a:solidFill>
                            </a:rPr>
                            <a:t>Learn the gate functions in a data driven way</a:t>
                          </a:r>
                          <a:endParaRPr lang="nl-NL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smtClean="0">
                              <a:solidFill>
                                <a:srgbClr val="007635"/>
                              </a:solidFill>
                            </a:rPr>
                            <a:t>No data</a:t>
                          </a:r>
                          <a:r>
                            <a:rPr lang="en-US" baseline="0" dirty="0" smtClean="0">
                              <a:solidFill>
                                <a:srgbClr val="007635"/>
                              </a:solidFill>
                            </a:rPr>
                            <a:t> driven approach</a:t>
                          </a:r>
                          <a:endParaRPr lang="nl-NL" dirty="0">
                            <a:solidFill>
                              <a:srgbClr val="007635"/>
                            </a:solidFill>
                          </a:endParaRPr>
                        </a:p>
                      </a:txBody>
                      <a:tcPr/>
                    </a:tc>
                  </a:tr>
                  <a:tr h="320040">
                    <a:tc>
                      <a:txBody>
                        <a:bodyPr/>
                        <a:lstStyle/>
                        <a:p>
                          <a:pPr marL="285750" marR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accent1"/>
                              </a:solidFill>
                            </a:rPr>
                            <a:t>Extra</a:t>
                          </a:r>
                          <a:r>
                            <a:rPr lang="en-US" baseline="0" dirty="0" smtClean="0">
                              <a:solidFill>
                                <a:schemeClr val="accent1"/>
                              </a:solidFill>
                            </a:rPr>
                            <a:t> parameters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>
                              <a:solidFill>
                                <a:schemeClr val="accent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smtClean="0">
                              <a:solidFill>
                                <a:srgbClr val="007635"/>
                              </a:solidFill>
                            </a:rPr>
                            <a:t>Parameter</a:t>
                          </a:r>
                          <a:r>
                            <a:rPr lang="en-US" baseline="0" dirty="0" smtClean="0">
                              <a:solidFill>
                                <a:srgbClr val="007635"/>
                              </a:solidFill>
                            </a:rPr>
                            <a:t> free</a:t>
                          </a:r>
                          <a:endParaRPr lang="nl-NL" dirty="0">
                            <a:solidFill>
                              <a:srgbClr val="007635"/>
                            </a:solidFill>
                          </a:endParaRPr>
                        </a:p>
                      </a:txBody>
                      <a:tcPr/>
                    </a:tc>
                  </a:tr>
                  <a:tr h="320040">
                    <a:tc>
                      <a:txBody>
                        <a:bodyPr/>
                        <a:lstStyle/>
                        <a:p>
                          <a:pPr marL="285750" marR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accent1"/>
                              </a:solidFill>
                            </a:rPr>
                            <a:t>No improvement</a:t>
                          </a:r>
                          <a:r>
                            <a:rPr lang="en-US" baseline="0" dirty="0" smtClean="0">
                              <a:solidFill>
                                <a:schemeClr val="accent1"/>
                              </a:solidFill>
                            </a:rPr>
                            <a:t> with deeper nets</a:t>
                          </a:r>
                          <a:endParaRPr lang="en-US" dirty="0" smtClean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smtClean="0">
                              <a:solidFill>
                                <a:srgbClr val="007635"/>
                              </a:solidFill>
                            </a:rPr>
                            <a:t>Performs</a:t>
                          </a:r>
                          <a:r>
                            <a:rPr lang="en-US" baseline="0" dirty="0" smtClean="0">
                              <a:solidFill>
                                <a:srgbClr val="007635"/>
                              </a:solidFill>
                            </a:rPr>
                            <a:t> way better in practice</a:t>
                          </a:r>
                          <a:endParaRPr lang="nl-NL" dirty="0">
                            <a:solidFill>
                              <a:srgbClr val="007635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6711249"/>
                  </p:ext>
                </p:extLst>
              </p:nvPr>
            </p:nvGraphicFramePr>
            <p:xfrm>
              <a:off x="323528" y="3356992"/>
              <a:ext cx="8652564" cy="2834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00082"/>
                    <a:gridCol w="4252482"/>
                  </a:tblGrid>
                  <a:tr h="365760">
                    <a:tc grid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nl-NL" dirty="0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285750" marR="0" lvl="1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accent1"/>
                              </a:solidFill>
                            </a:rPr>
                            <a:t>Can pass through transform gate, carry gate </a:t>
                          </a:r>
                          <a:r>
                            <a:rPr lang="nl-NL" dirty="0" smtClean="0">
                              <a:solidFill>
                                <a:schemeClr val="accent1"/>
                              </a:solidFill>
                            </a:rPr>
                            <a:t>or a linear combination of them!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lvl="1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7635"/>
                              </a:solidFill>
                            </a:rPr>
                            <a:t>Always pass both identity and the transformation</a:t>
                          </a: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marL="285750" marR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accent1"/>
                              </a:solidFill>
                            </a:rPr>
                            <a:t>Can do differently</a:t>
                          </a:r>
                          <a:r>
                            <a:rPr lang="en-US" baseline="0" dirty="0" smtClean="0">
                              <a:solidFill>
                                <a:schemeClr val="accent1"/>
                              </a:solidFill>
                            </a:rPr>
                            <a:t> for different features</a:t>
                          </a:r>
                          <a:endParaRPr lang="nl-NL" dirty="0" smtClean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rgbClr val="007635"/>
                              </a:solidFill>
                            </a:rPr>
                            <a:t>Same behavior for all features</a:t>
                          </a:r>
                          <a:endParaRPr lang="nl-NL" dirty="0">
                            <a:solidFill>
                              <a:srgbClr val="007635"/>
                            </a:solidFill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285750" marR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accent1"/>
                              </a:solidFill>
                            </a:rPr>
                            <a:t>Learn the gate functions in a data driven way</a:t>
                          </a:r>
                          <a:endParaRPr lang="nl-NL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smtClean="0">
                              <a:solidFill>
                                <a:srgbClr val="007635"/>
                              </a:solidFill>
                            </a:rPr>
                            <a:t>No data</a:t>
                          </a:r>
                          <a:r>
                            <a:rPr lang="en-US" baseline="0" dirty="0" smtClean="0">
                              <a:solidFill>
                                <a:srgbClr val="007635"/>
                              </a:solidFill>
                            </a:rPr>
                            <a:t> driven approach</a:t>
                          </a:r>
                          <a:endParaRPr lang="nl-NL" dirty="0">
                            <a:solidFill>
                              <a:srgbClr val="007635"/>
                            </a:solidFill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t="-576667" r="-9667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smtClean="0">
                              <a:solidFill>
                                <a:srgbClr val="007635"/>
                              </a:solidFill>
                            </a:rPr>
                            <a:t>Parameter</a:t>
                          </a:r>
                          <a:r>
                            <a:rPr lang="en-US" baseline="0" dirty="0" smtClean="0">
                              <a:solidFill>
                                <a:srgbClr val="007635"/>
                              </a:solidFill>
                            </a:rPr>
                            <a:t> free</a:t>
                          </a:r>
                          <a:endParaRPr lang="nl-NL" dirty="0">
                            <a:solidFill>
                              <a:srgbClr val="007635"/>
                            </a:solidFill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285750" marR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accent1"/>
                              </a:solidFill>
                            </a:rPr>
                            <a:t>No improvement</a:t>
                          </a:r>
                          <a:r>
                            <a:rPr lang="en-US" baseline="0" dirty="0" smtClean="0">
                              <a:solidFill>
                                <a:schemeClr val="accent1"/>
                              </a:solidFill>
                            </a:rPr>
                            <a:t> with deeper nets</a:t>
                          </a:r>
                          <a:endParaRPr lang="en-US" dirty="0" smtClean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 smtClean="0">
                              <a:solidFill>
                                <a:srgbClr val="007635"/>
                              </a:solidFill>
                            </a:rPr>
                            <a:t>Performs</a:t>
                          </a:r>
                          <a:r>
                            <a:rPr lang="en-US" baseline="0" dirty="0" smtClean="0">
                              <a:solidFill>
                                <a:srgbClr val="007635"/>
                              </a:solidFill>
                            </a:rPr>
                            <a:t> way better in practice</a:t>
                          </a:r>
                          <a:endParaRPr lang="nl-NL" dirty="0">
                            <a:solidFill>
                              <a:srgbClr val="007635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9290742" y="751368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[Srivastava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42" y="1268760"/>
            <a:ext cx="7078670" cy="1944216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519336"/>
            <a:ext cx="8100000" cy="533400"/>
          </a:xfrm>
        </p:spPr>
        <p:txBody>
          <a:bodyPr/>
          <a:lstStyle/>
          <a:p>
            <a:r>
              <a:rPr lang="en-US" dirty="0" smtClean="0"/>
              <a:t>Highway vs. Residual Networks (CIFAR)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4313" y="1700808"/>
            <a:ext cx="143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Highway nets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76" y="3429000"/>
            <a:ext cx="3744416" cy="279911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4151784" y="5013176"/>
            <a:ext cx="23762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405496" y="5413248"/>
            <a:ext cx="21945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4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519336"/>
            <a:ext cx="9721080" cy="533400"/>
          </a:xfrm>
        </p:spPr>
        <p:txBody>
          <a:bodyPr/>
          <a:lstStyle/>
          <a:p>
            <a:r>
              <a:rPr lang="en-US" dirty="0" smtClean="0"/>
              <a:t>Densely connected Convolutional networks</a:t>
            </a:r>
            <a:endParaRPr lang="en-US" dirty="0"/>
          </a:p>
        </p:txBody>
      </p:sp>
      <p:pic>
        <p:nvPicPr>
          <p:cNvPr id="1026" name="Picture 2" descr="Image result for densely connected convolution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437112"/>
            <a:ext cx="8586639" cy="182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voidcn.com/vcimg/000/005/506/581_a45_254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196752"/>
            <a:ext cx="4896544" cy="348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0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519336"/>
            <a:ext cx="9721080" cy="533400"/>
          </a:xfrm>
        </p:spPr>
        <p:txBody>
          <a:bodyPr/>
          <a:lstStyle/>
          <a:p>
            <a:r>
              <a:rPr lang="en-US" dirty="0" smtClean="0"/>
              <a:t>Densely connected Convolutional networks</a:t>
            </a:r>
            <a:endParaRPr lang="en-US" dirty="0"/>
          </a:p>
        </p:txBody>
      </p:sp>
      <p:pic>
        <p:nvPicPr>
          <p:cNvPr id="6" name="Picture 4" descr="http://img.voidcn.com/vcimg/000/005/506/581_a45_25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3458">
            <a:off x="8303042" y="2287978"/>
            <a:ext cx="4120438" cy="29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97" y="1146326"/>
            <a:ext cx="8185423" cy="501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7571" y="404664"/>
            <a:ext cx="6510693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Generative Adversarial </a:t>
            </a:r>
            <a:r>
              <a:rPr lang="en-US" sz="36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Networks</a:t>
            </a:r>
            <a:endParaRPr lang="nl-NL" sz="28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21635"/>
            <a:ext cx="8623915" cy="44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7571" y="404664"/>
            <a:ext cx="10910679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2933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Generative Adversarial Text to Image Synthesis       [Reed et al., 2016]</a:t>
            </a:r>
            <a:endParaRPr lang="nl-NL" sz="2133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1" y="2036846"/>
            <a:ext cx="7680215" cy="350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3" y="2084852"/>
            <a:ext cx="3792421" cy="35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7571" y="404664"/>
            <a:ext cx="7475508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2933" b="1" dirty="0">
                <a:solidFill>
                  <a:schemeClr val="tx2"/>
                </a:solidFill>
              </a:rPr>
              <a:t>Generative Adversarial Text to Image Synthesis</a:t>
            </a:r>
            <a:endParaRPr lang="nl-NL" sz="2133" b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19" y="2420888"/>
            <a:ext cx="1078471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5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6000" y="1268761"/>
            <a:ext cx="8100000" cy="2520280"/>
          </a:xfrm>
        </p:spPr>
        <p:txBody>
          <a:bodyPr/>
          <a:lstStyle/>
          <a:p>
            <a:r>
              <a:rPr lang="en-US" dirty="0" smtClean="0"/>
              <a:t>Motivations:</a:t>
            </a:r>
          </a:p>
          <a:p>
            <a:pPr lvl="1"/>
            <a:r>
              <a:rPr lang="en-US" dirty="0" smtClean="0"/>
              <a:t>Segmentation of images in an end-to-end setting</a:t>
            </a:r>
          </a:p>
          <a:p>
            <a:pPr lvl="1"/>
            <a:r>
              <a:rPr lang="en-US" dirty="0" smtClean="0"/>
              <a:t>Few annotated images</a:t>
            </a:r>
          </a:p>
          <a:p>
            <a:pPr lvl="1"/>
            <a:r>
              <a:rPr lang="en-US" dirty="0" smtClean="0"/>
              <a:t>Touching objects</a:t>
            </a:r>
          </a:p>
          <a:p>
            <a:pPr lvl="1"/>
            <a:r>
              <a:rPr lang="en-US" dirty="0" smtClean="0"/>
              <a:t>Initial layers: fine info, lack context</a:t>
            </a:r>
          </a:p>
          <a:p>
            <a:pPr lvl="1"/>
            <a:r>
              <a:rPr lang="en-US" dirty="0" smtClean="0"/>
              <a:t>Deeper layers: context info, lack details</a:t>
            </a:r>
          </a:p>
          <a:p>
            <a:pPr lvl="1"/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76" y="3933056"/>
            <a:ext cx="5731049" cy="219181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888088" y="2852936"/>
            <a:ext cx="0" cy="6480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88088" y="3176972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48128" y="2908684"/>
            <a:ext cx="264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not combining these </a:t>
            </a:r>
          </a:p>
          <a:p>
            <a:r>
              <a:rPr lang="en-US" dirty="0">
                <a:solidFill>
                  <a:srgbClr val="FF0000"/>
                </a:solidFill>
              </a:rPr>
              <a:t>features?!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6320" y="7554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Ronneberger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4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4" y="1196753"/>
            <a:ext cx="7363208" cy="4968552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rot="20102412">
            <a:off x="2431944" y="1710947"/>
            <a:ext cx="1218563" cy="4402856"/>
          </a:xfrm>
          <a:prstGeom prst="downArrow">
            <a:avLst/>
          </a:prstGeom>
          <a:solidFill>
            <a:srgbClr val="FFFF00">
              <a:alpha val="48000"/>
            </a:srgbClr>
          </a:solidFill>
          <a:ln>
            <a:solidFill>
              <a:srgbClr val="F6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sz="3600" b="1" dirty="0">
                <a:solidFill>
                  <a:srgbClr val="FFC000"/>
                </a:solidFill>
              </a:rPr>
              <a:t>    Contraction path</a:t>
            </a:r>
            <a:endParaRPr lang="nl-NL" sz="3600" b="1" dirty="0">
              <a:solidFill>
                <a:srgbClr val="FFC000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 rot="12322114">
            <a:off x="7881444" y="1857709"/>
            <a:ext cx="1218563" cy="4402856"/>
          </a:xfrm>
          <a:prstGeom prst="downArrow">
            <a:avLst/>
          </a:prstGeom>
          <a:solidFill>
            <a:srgbClr val="FFFF00">
              <a:alpha val="48000"/>
            </a:srgbClr>
          </a:solidFill>
          <a:ln>
            <a:solidFill>
              <a:srgbClr val="F6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sz="3600" b="1" dirty="0">
                <a:solidFill>
                  <a:srgbClr val="FFC000"/>
                </a:solidFill>
              </a:rPr>
              <a:t>    Expansion path</a:t>
            </a:r>
            <a:endParaRPr lang="nl-NL" sz="3600" b="1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76320" y="7554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Ronneberger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2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Nets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204865"/>
            <a:ext cx="2171700" cy="3114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5561" y="1743200"/>
            <a:ext cx="2088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32x32x</a:t>
            </a:r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/>
              <a:t> image</a:t>
            </a:r>
            <a:endParaRPr lang="nl-NL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3068961"/>
            <a:ext cx="438150" cy="1000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9896" y="2420889"/>
            <a:ext cx="161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5x5x</a:t>
            </a:r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/>
              <a:t> filter</a:t>
            </a: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243966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4" y="1196753"/>
            <a:ext cx="7363208" cy="4968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6320" y="7554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Ronneberger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6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1701098"/>
            <a:ext cx="6832624" cy="4536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46000" y="1259468"/>
            <a:ext cx="17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 convolutions:</a:t>
            </a:r>
            <a:endParaRPr lang="nl-NL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976320" y="7554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Ronneberger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2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4" y="1196753"/>
            <a:ext cx="7363208" cy="4968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6320" y="7554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Ronneberger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8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2046000" y="1259468"/>
            <a:ext cx="43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images that do not fit on the memory?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3" y="2898230"/>
            <a:ext cx="7229475" cy="3267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2068" y="1650866"/>
            <a:ext cx="6182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Tile-based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Segmentation of yellow area uses input data of the blue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Raw data extrapolation by mirroring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76320" y="7554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Ronneberger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3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2046001" y="1259468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few images?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2067" y="1650866"/>
            <a:ext cx="5380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augmentation with random elastic deformation.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585979"/>
            <a:ext cx="2994282" cy="300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86" y="3284984"/>
            <a:ext cx="2168842" cy="21360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7609" y="5603805"/>
            <a:ext cx="26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Resulting deformed image</a:t>
            </a:r>
            <a:endParaRPr lang="nl-NL" dirty="0"/>
          </a:p>
        </p:txBody>
      </p:sp>
      <p:sp>
        <p:nvSpPr>
          <p:cNvPr id="10" name="TextBox 9"/>
          <p:cNvSpPr txBox="1"/>
          <p:nvPr/>
        </p:nvSpPr>
        <p:spPr>
          <a:xfrm>
            <a:off x="6126415" y="5586155"/>
            <a:ext cx="329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Correspondingly deformed labels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8976320" y="7554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Ronneberger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2046000" y="1259468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Touching objects?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2067" y="1650866"/>
            <a:ext cx="559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Penalize the misclassification of border regions higher!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3429001"/>
            <a:ext cx="4687280" cy="25301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3695042"/>
            <a:ext cx="3586566" cy="5980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9804412" y="3717032"/>
            <a:ext cx="3600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9984432" y="3068960"/>
            <a:ext cx="0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24003" y="2324766"/>
            <a:ext cx="12439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Distance to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second closest</a:t>
            </a:r>
          </a:p>
          <a:p>
            <a:r>
              <a:rPr lang="en-US" sz="1400" dirty="0">
                <a:solidFill>
                  <a:srgbClr val="FF0000"/>
                </a:solidFill>
              </a:rPr>
              <a:t>segment</a:t>
            </a:r>
            <a:endParaRPr lang="nl-NL" sz="1400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9163962" y="3717032"/>
            <a:ext cx="3600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6200000" flipV="1">
            <a:off x="8833439" y="3211842"/>
            <a:ext cx="725432" cy="295654"/>
          </a:xfrm>
          <a:prstGeom prst="bentConnector3">
            <a:avLst>
              <a:gd name="adj1" fmla="val 996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55327" y="2694098"/>
            <a:ext cx="135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Distance to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closest segment</a:t>
            </a:r>
            <a:endParaRPr lang="nl-NL" sz="1400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7592853" y="4149080"/>
            <a:ext cx="3600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752184" y="4149080"/>
            <a:ext cx="0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19934" y="4711216"/>
            <a:ext cx="14246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Weight map to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balance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class frequencies</a:t>
            </a:r>
            <a:endParaRPr lang="nl-NL" sz="1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76320" y="7554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Ronneberger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3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8" grpId="0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2046000" y="1259468"/>
            <a:ext cx="42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on ISBI 2015 cell tracking challenge: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870" y="4653137"/>
            <a:ext cx="3070507" cy="1402055"/>
          </a:xfrm>
          <a:prstGeom prst="rect">
            <a:avLst/>
          </a:prstGeom>
        </p:spPr>
      </p:pic>
      <p:pic>
        <p:nvPicPr>
          <p:cNvPr id="6" name="A5C30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51584" y="1934730"/>
            <a:ext cx="3384466" cy="2199903"/>
          </a:xfrm>
          <a:prstGeom prst="rect">
            <a:avLst/>
          </a:prstGeom>
        </p:spPr>
      </p:pic>
      <p:pic>
        <p:nvPicPr>
          <p:cNvPr id="8" name="5146ED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84033" y="1934729"/>
            <a:ext cx="4113495" cy="2052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76320" y="7554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Ronneberger</a:t>
            </a:r>
            <a:r>
              <a:rPr lang="nl-NL" b="1" dirty="0">
                <a:solidFill>
                  <a:schemeClr val="accent1"/>
                </a:solidFill>
              </a:rPr>
              <a:t> et al.</a:t>
            </a:r>
            <a:r>
              <a:rPr lang="en-US" b="1" dirty="0">
                <a:solidFill>
                  <a:schemeClr val="accent1"/>
                </a:solidFill>
              </a:rPr>
              <a:t> 2015]</a:t>
            </a:r>
            <a:endParaRPr lang="nl-NL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2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www.eecs.berkeley.edu/department/EECSbrochure/brochure_images/c7-systems_carto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772816"/>
            <a:ext cx="645139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3792" y="2276872"/>
            <a:ext cx="17166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Hey </a:t>
            </a:r>
            <a:r>
              <a:rPr lang="en-US" b="1" dirty="0" err="1"/>
              <a:t>Baut</a:t>
            </a:r>
            <a:r>
              <a:rPr lang="en-US" b="1" dirty="0"/>
              <a:t>, ask if </a:t>
            </a:r>
          </a:p>
        </p:txBody>
      </p:sp>
      <p:sp>
        <p:nvSpPr>
          <p:cNvPr id="3" name="Rectangle 2"/>
          <p:cNvSpPr/>
          <p:nvPr/>
        </p:nvSpPr>
        <p:spPr>
          <a:xfrm>
            <a:off x="4439816" y="2627620"/>
            <a:ext cx="18722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it has a favorite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37355" y="2924944"/>
            <a:ext cx="73975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/>
              <a:t>color!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68487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Nets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80" y="2204865"/>
            <a:ext cx="2381250" cy="3057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9736" y="5283696"/>
            <a:ext cx="356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over 5x5x3 = 75 multiplications</a:t>
            </a:r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5" y="1682478"/>
            <a:ext cx="1819275" cy="36099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583832" y="3573016"/>
            <a:ext cx="2808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7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Nets</a:t>
            </a:r>
            <a:endParaRPr lang="nl-NL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83832" y="3573016"/>
            <a:ext cx="2808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70650" y="1220813"/>
            <a:ext cx="4521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Now consider a second </a:t>
            </a:r>
            <a:r>
              <a:rPr lang="en-US" sz="2400" dirty="0">
                <a:solidFill>
                  <a:srgbClr val="00B050"/>
                </a:solidFill>
              </a:rPr>
              <a:t>green</a:t>
            </a:r>
            <a:r>
              <a:rPr lang="en-US" sz="2400" dirty="0"/>
              <a:t> filter</a:t>
            </a:r>
            <a:endParaRPr lang="nl-NL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96" y="2204865"/>
            <a:ext cx="2362200" cy="3038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2047701"/>
            <a:ext cx="18669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Nets</a:t>
            </a:r>
            <a:endParaRPr lang="nl-NL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21537" y="3595315"/>
            <a:ext cx="2808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70650" y="1220813"/>
            <a:ext cx="413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Assuming we had six 5x5 filters:</a:t>
            </a:r>
            <a:endParaRPr lang="nl-NL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613" y="1923679"/>
            <a:ext cx="2266950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59" y="2209429"/>
            <a:ext cx="1400175" cy="3057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6668" y="3068960"/>
            <a:ext cx="20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Filter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51585" y="5470739"/>
                <a:ext cx="18569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 Image: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filter: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N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470738"/>
                <a:ext cx="1856919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4799856" y="5788768"/>
            <a:ext cx="1431558" cy="5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433480" y="5465603"/>
                <a:ext cx="26949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Activation map: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nl-N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479" y="5465602"/>
                <a:ext cx="269496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810" t="-5660" b="-660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369601" y="545854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6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 Net</a:t>
            </a:r>
            <a:endParaRPr lang="en-US" dirty="0"/>
          </a:p>
        </p:txBody>
      </p:sp>
      <p:pic>
        <p:nvPicPr>
          <p:cNvPr id="4098" name="Picture 2" descr="http://revast-blog.com/top/wp-content/uploads/2015/04/Alex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75" y="1157228"/>
            <a:ext cx="7030212" cy="22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9099341" y="735013"/>
            <a:ext cx="239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[</a:t>
            </a:r>
            <a:r>
              <a:rPr lang="en-US" b="1" dirty="0" err="1">
                <a:solidFill>
                  <a:schemeClr val="accent1"/>
                </a:solidFill>
              </a:rPr>
              <a:t>Krizhevsky</a:t>
            </a:r>
            <a:r>
              <a:rPr lang="en-US" b="1" dirty="0">
                <a:solidFill>
                  <a:schemeClr val="accent1"/>
                </a:solidFill>
              </a:rPr>
              <a:t> et al. 2012]</a:t>
            </a:r>
            <a:endParaRPr lang="nl-NL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4670" y="2708920"/>
            <a:ext cx="44212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[224x224x3] INPUT</a:t>
            </a:r>
          </a:p>
          <a:p>
            <a:r>
              <a:rPr lang="en-US" sz="1600" dirty="0"/>
              <a:t>[55x55x96] </a:t>
            </a:r>
            <a:r>
              <a:rPr lang="en-US" sz="1600" dirty="0">
                <a:solidFill>
                  <a:srgbClr val="FF0000"/>
                </a:solidFill>
              </a:rPr>
              <a:t>CONV1</a:t>
            </a:r>
            <a:r>
              <a:rPr lang="en-US" sz="1600" dirty="0"/>
              <a:t>: 96 11x11 filters, stride:4</a:t>
            </a:r>
          </a:p>
          <a:p>
            <a:r>
              <a:rPr lang="en-US" sz="1600" dirty="0"/>
              <a:t>[27x27x96]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MAX POOL1</a:t>
            </a:r>
            <a:r>
              <a:rPr lang="en-US" sz="1600" dirty="0"/>
              <a:t>: 3x3 filters stride 2</a:t>
            </a:r>
          </a:p>
          <a:p>
            <a:r>
              <a:rPr lang="en-US" sz="1600" dirty="0"/>
              <a:t>[27x27x96] </a:t>
            </a:r>
            <a:r>
              <a:rPr lang="en-US" sz="1600" dirty="0">
                <a:solidFill>
                  <a:srgbClr val="004811"/>
                </a:solidFill>
              </a:rPr>
              <a:t>NORM1</a:t>
            </a:r>
          </a:p>
          <a:p>
            <a:r>
              <a:rPr lang="en-US" sz="1600" dirty="0"/>
              <a:t>[27x27x256] </a:t>
            </a:r>
            <a:r>
              <a:rPr lang="en-US" sz="1600" dirty="0">
                <a:solidFill>
                  <a:srgbClr val="FF0000"/>
                </a:solidFill>
              </a:rPr>
              <a:t>CONV2</a:t>
            </a:r>
            <a:r>
              <a:rPr lang="en-US" sz="1600" dirty="0"/>
              <a:t>: 256 5x5 filters, stride 2, pad 2</a:t>
            </a:r>
          </a:p>
          <a:p>
            <a:r>
              <a:rPr lang="en-US" sz="1600" dirty="0"/>
              <a:t>[13x13x256]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MAX POOL2</a:t>
            </a:r>
            <a:r>
              <a:rPr lang="en-US" sz="1600" dirty="0"/>
              <a:t>: 3x3 filters, stride 2</a:t>
            </a:r>
          </a:p>
          <a:p>
            <a:r>
              <a:rPr lang="en-US" sz="1600" dirty="0"/>
              <a:t>[13x13x256] </a:t>
            </a:r>
            <a:r>
              <a:rPr lang="en-US" sz="1600" dirty="0">
                <a:solidFill>
                  <a:srgbClr val="007635"/>
                </a:solidFill>
              </a:rPr>
              <a:t>NORM2</a:t>
            </a:r>
          </a:p>
          <a:p>
            <a:r>
              <a:rPr lang="en-US" sz="1600" dirty="0"/>
              <a:t>[13x13x384] </a:t>
            </a:r>
            <a:r>
              <a:rPr lang="en-US" sz="1600" dirty="0">
                <a:solidFill>
                  <a:srgbClr val="FF0000"/>
                </a:solidFill>
              </a:rPr>
              <a:t>CONV3</a:t>
            </a:r>
            <a:r>
              <a:rPr lang="en-US" sz="1600" dirty="0"/>
              <a:t>: 384 3x3 filters stride 1, pad 1</a:t>
            </a:r>
          </a:p>
          <a:p>
            <a:r>
              <a:rPr lang="en-US" sz="1600" dirty="0"/>
              <a:t>[13x13x384] </a:t>
            </a:r>
            <a:r>
              <a:rPr lang="en-US" sz="1600" dirty="0">
                <a:solidFill>
                  <a:srgbClr val="FF0000"/>
                </a:solidFill>
              </a:rPr>
              <a:t>CONV4</a:t>
            </a:r>
            <a:r>
              <a:rPr lang="en-US" sz="1600" dirty="0"/>
              <a:t>: 384 3x3 filters stride 1, pad 1</a:t>
            </a:r>
          </a:p>
          <a:p>
            <a:r>
              <a:rPr lang="en-US" sz="1600" dirty="0"/>
              <a:t>[13x13x256] </a:t>
            </a:r>
            <a:r>
              <a:rPr lang="en-US" sz="1600" dirty="0">
                <a:solidFill>
                  <a:srgbClr val="FF0000"/>
                </a:solidFill>
              </a:rPr>
              <a:t>CONV5</a:t>
            </a:r>
            <a:r>
              <a:rPr lang="en-US" sz="1600" dirty="0"/>
              <a:t>: 256 3x3 filters stride 1, pad 1</a:t>
            </a:r>
          </a:p>
          <a:p>
            <a:r>
              <a:rPr lang="en-US" sz="1600" dirty="0"/>
              <a:t>[6x6x256]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MAX POOL3</a:t>
            </a:r>
            <a:r>
              <a:rPr lang="en-US" sz="1600" dirty="0"/>
              <a:t>: 3x3 filters stride 2</a:t>
            </a:r>
          </a:p>
          <a:p>
            <a:r>
              <a:rPr lang="en-US" sz="1600" dirty="0"/>
              <a:t>[4096] </a:t>
            </a:r>
            <a:r>
              <a:rPr lang="en-US" sz="1600" dirty="0">
                <a:solidFill>
                  <a:srgbClr val="7030A0"/>
                </a:solidFill>
              </a:rPr>
              <a:t>FC6</a:t>
            </a:r>
            <a:r>
              <a:rPr lang="en-US" sz="1600" dirty="0"/>
              <a:t>: 4096 neurons</a:t>
            </a:r>
          </a:p>
          <a:p>
            <a:r>
              <a:rPr lang="en-US" sz="1600" dirty="0"/>
              <a:t>[4096] </a:t>
            </a:r>
            <a:r>
              <a:rPr lang="en-US" sz="1600" dirty="0">
                <a:solidFill>
                  <a:srgbClr val="7030A0"/>
                </a:solidFill>
              </a:rPr>
              <a:t>FC7</a:t>
            </a:r>
            <a:r>
              <a:rPr lang="en-US" sz="1600" dirty="0"/>
              <a:t>: 4096 neurons</a:t>
            </a:r>
          </a:p>
          <a:p>
            <a:r>
              <a:rPr lang="en-US" sz="1600" dirty="0"/>
              <a:t>[1000] </a:t>
            </a:r>
            <a:r>
              <a:rPr lang="en-US" sz="1600" dirty="0">
                <a:solidFill>
                  <a:srgbClr val="7030A0"/>
                </a:solidFill>
              </a:rPr>
              <a:t>FC8</a:t>
            </a:r>
            <a:r>
              <a:rPr lang="en-US" sz="1600" dirty="0"/>
              <a:t>: 1000 neurons (class </a:t>
            </a:r>
            <a:r>
              <a:rPr lang="en-US" sz="1600" dirty="0">
                <a:solidFill>
                  <a:srgbClr val="007635"/>
                </a:solidFill>
              </a:rPr>
              <a:t>scores</a:t>
            </a:r>
            <a:r>
              <a:rPr lang="en-US" sz="16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671" y="1609909"/>
            <a:ext cx="2589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635"/>
                </a:solidFill>
              </a:rPr>
              <a:t>Winner of </a:t>
            </a:r>
            <a:r>
              <a:rPr lang="en-US" dirty="0" err="1">
                <a:solidFill>
                  <a:srgbClr val="007635"/>
                </a:solidFill>
              </a:rPr>
              <a:t>Imagenet</a:t>
            </a:r>
            <a:r>
              <a:rPr lang="en-US" dirty="0">
                <a:solidFill>
                  <a:srgbClr val="007635"/>
                </a:solidFill>
              </a:rPr>
              <a:t> 2012</a:t>
            </a:r>
          </a:p>
          <a:p>
            <a:r>
              <a:rPr lang="en-US" dirty="0">
                <a:solidFill>
                  <a:srgbClr val="007635"/>
                </a:solidFill>
              </a:rPr>
              <a:t>by a large margin!</a:t>
            </a:r>
            <a:endParaRPr lang="nl-NL" dirty="0">
              <a:solidFill>
                <a:srgbClr val="0076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88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Radboudumc">
  <a:themeElements>
    <a:clrScheme name="Radboudumc">
      <a:dk1>
        <a:srgbClr val="000000"/>
      </a:dk1>
      <a:lt1>
        <a:sysClr val="window" lastClr="FFFFFF"/>
      </a:lt1>
      <a:dk2>
        <a:srgbClr val="00AFDC"/>
      </a:dk2>
      <a:lt2>
        <a:srgbClr val="FFFFFF"/>
      </a:lt2>
      <a:accent1>
        <a:srgbClr val="006991"/>
      </a:accent1>
      <a:accent2>
        <a:srgbClr val="7FB4C8"/>
      </a:accent2>
      <a:accent3>
        <a:srgbClr val="00AFDC"/>
      </a:accent3>
      <a:accent4>
        <a:srgbClr val="7FD7ED"/>
      </a:accent4>
      <a:accent5>
        <a:srgbClr val="CCCCCC"/>
      </a:accent5>
      <a:accent6>
        <a:srgbClr val="E6E6E6"/>
      </a:accent6>
      <a:hlink>
        <a:srgbClr val="000000"/>
      </a:hlink>
      <a:folHlink>
        <a:srgbClr val="00AFDC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Presentatie_4x3</Template>
  <TotalTime>26141</TotalTime>
  <Words>1477</Words>
  <Application>Microsoft Office PowerPoint</Application>
  <PresentationFormat>Widescreen</PresentationFormat>
  <Paragraphs>365</Paragraphs>
  <Slides>57</Slides>
  <Notes>38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Cambria Math</vt:lpstr>
      <vt:lpstr>Radboudumc</vt:lpstr>
      <vt:lpstr>PowerPoint Presentation</vt:lpstr>
      <vt:lpstr>PowerPoint Presentation</vt:lpstr>
      <vt:lpstr>PowerPoint Presentation</vt:lpstr>
      <vt:lpstr>Convolutional Neural Nets</vt:lpstr>
      <vt:lpstr>Convolutional Neural Nets</vt:lpstr>
      <vt:lpstr>Convolutional Neural Nets</vt:lpstr>
      <vt:lpstr>Convolutional Neural Nets</vt:lpstr>
      <vt:lpstr>Convolutional Neural Nets</vt:lpstr>
      <vt:lpstr>Alex Net</vt:lpstr>
      <vt:lpstr>Alex Net</vt:lpstr>
      <vt:lpstr>Alex Net</vt:lpstr>
      <vt:lpstr>VGG Net (Oxford Net)</vt:lpstr>
      <vt:lpstr>VGG Net (Oxford Net)</vt:lpstr>
      <vt:lpstr>VGG Net (Oxford Net)</vt:lpstr>
      <vt:lpstr>VGG Net (Oxford Net)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VGG Net (Oxford Net)</vt:lpstr>
      <vt:lpstr>GoogLeNet</vt:lpstr>
      <vt:lpstr>What’s next?</vt:lpstr>
      <vt:lpstr>What’s next?</vt:lpstr>
      <vt:lpstr>Residual Networks</vt:lpstr>
      <vt:lpstr>Residual Networks</vt:lpstr>
      <vt:lpstr>Residual Networks</vt:lpstr>
      <vt:lpstr>Residual Networks</vt:lpstr>
      <vt:lpstr>Residual Networks</vt:lpstr>
      <vt:lpstr>Residual Networks</vt:lpstr>
      <vt:lpstr>Residual Networks</vt:lpstr>
      <vt:lpstr>Residual Networks</vt:lpstr>
      <vt:lpstr>Residual Networks</vt:lpstr>
      <vt:lpstr>Residual Networks</vt:lpstr>
      <vt:lpstr>Highway Networks</vt:lpstr>
      <vt:lpstr>Highway Networks</vt:lpstr>
      <vt:lpstr>Highway vs. Residual Networks</vt:lpstr>
      <vt:lpstr>Highway vs. Residual Networks (CIFAR)</vt:lpstr>
      <vt:lpstr>Densely connected Convolutional networks</vt:lpstr>
      <vt:lpstr>Densely connected Convolutional networks</vt:lpstr>
      <vt:lpstr>PowerPoint Presentation</vt:lpstr>
      <vt:lpstr>PowerPoint Presentation</vt:lpstr>
      <vt:lpstr>PowerPoint Presentation</vt:lpstr>
      <vt:lpstr>U-net</vt:lpstr>
      <vt:lpstr>U-net</vt:lpstr>
      <vt:lpstr>U-net</vt:lpstr>
      <vt:lpstr>U-net</vt:lpstr>
      <vt:lpstr>U-net</vt:lpstr>
      <vt:lpstr>U-net</vt:lpstr>
      <vt:lpstr>U-net</vt:lpstr>
      <vt:lpstr>U-net</vt:lpstr>
      <vt:lpstr>U-net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</dc:creator>
  <dc:description>versie 1.0</dc:description>
  <cp:lastModifiedBy>Mohsen</cp:lastModifiedBy>
  <cp:revision>634</cp:revision>
  <dcterms:created xsi:type="dcterms:W3CDTF">2013-10-28T13:21:10Z</dcterms:created>
  <dcterms:modified xsi:type="dcterms:W3CDTF">2017-01-10T02:44:58Z</dcterms:modified>
  <cp:category>Huisstijl</cp:category>
</cp:coreProperties>
</file>